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24" r:id="rId1"/>
  </p:sldMasterIdLst>
  <p:notesMasterIdLst>
    <p:notesMasterId r:id="rId14"/>
  </p:notesMasterIdLst>
  <p:handoutMasterIdLst>
    <p:handoutMasterId r:id="rId15"/>
  </p:handoutMasterIdLst>
  <p:sldIdLst>
    <p:sldId id="1358" r:id="rId2"/>
    <p:sldId id="1401" r:id="rId3"/>
    <p:sldId id="1402" r:id="rId4"/>
    <p:sldId id="1403" r:id="rId5"/>
    <p:sldId id="1405" r:id="rId6"/>
    <p:sldId id="1406" r:id="rId7"/>
    <p:sldId id="1404" r:id="rId8"/>
    <p:sldId id="1407" r:id="rId9"/>
    <p:sldId id="1408" r:id="rId10"/>
    <p:sldId id="1410" r:id="rId11"/>
    <p:sldId id="1409" r:id="rId12"/>
    <p:sldId id="1411" r:id="rId13"/>
  </p:sldIdLst>
  <p:sldSz cx="9906000" cy="6858000" type="A4"/>
  <p:notesSz cx="6807200" cy="9939338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맑은 고딕" panose="020B0503020000020004" pitchFamily="50" charset="-127"/>
      <p:regular r:id="rId20"/>
      <p:bold r:id="rId21"/>
    </p:embeddedFont>
  </p:embeddedFontLst>
  <p:custShowLst>
    <p:custShow name="재구성한 쇼 1" id="0">
      <p:sldLst/>
    </p:custShow>
    <p:custShow name="재구성한 쇼 2" id="1">
      <p:sldLst/>
    </p:custShow>
    <p:custShow name="재구성한 쇼 3" id="2">
      <p:sldLst/>
    </p:custShow>
    <p:custShow name="재구성한 쇼 4" id="3">
      <p:sldLst/>
    </p:custShow>
    <p:custShow name="재구성한 쇼 5" id="4">
      <p:sldLst/>
    </p:custShow>
    <p:custShow name="재구성한 쇼 6" id="5">
      <p:sldLst/>
    </p:custShow>
  </p:custShow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3" userDrawn="1">
          <p15:clr>
            <a:srgbClr val="A4A3A4"/>
          </p15:clr>
        </p15:guide>
        <p15:guide id="2" pos="317" userDrawn="1">
          <p15:clr>
            <a:srgbClr val="A4A3A4"/>
          </p15:clr>
        </p15:guide>
        <p15:guide id="3" orient="horz" pos="908" userDrawn="1">
          <p15:clr>
            <a:srgbClr val="A4A3A4"/>
          </p15:clr>
        </p15:guide>
        <p15:guide id="5" pos="6078" userDrawn="1">
          <p15:clr>
            <a:srgbClr val="A4A3A4"/>
          </p15:clr>
        </p15:guide>
        <p15:guide id="6" pos="408" userDrawn="1">
          <p15:clr>
            <a:srgbClr val="A4A3A4"/>
          </p15:clr>
        </p15:guide>
        <p15:guide id="7" orient="horz" pos="3878" userDrawn="1">
          <p15:clr>
            <a:srgbClr val="A4A3A4"/>
          </p15:clr>
        </p15:guide>
        <p15:guide id="8" orient="horz" pos="1489" userDrawn="1">
          <p15:clr>
            <a:srgbClr val="A4A3A4"/>
          </p15:clr>
        </p15:guide>
        <p15:guide id="9" orient="horz" pos="1354" userDrawn="1">
          <p15:clr>
            <a:srgbClr val="A4A3A4"/>
          </p15:clr>
        </p15:guide>
        <p15:guide id="10" orient="horz" pos="249" userDrawn="1">
          <p15:clr>
            <a:srgbClr val="A4A3A4"/>
          </p15:clr>
        </p15:guide>
        <p15:guide id="11" orient="horz" pos="2155" userDrawn="1">
          <p15:clr>
            <a:srgbClr val="A4A3A4"/>
          </p15:clr>
        </p15:guide>
        <p15:guide id="12" pos="3175" userDrawn="1">
          <p15:clr>
            <a:srgbClr val="A4A3A4"/>
          </p15:clr>
        </p15:guide>
        <p15:guide id="13" orient="horz" pos="1020">
          <p15:clr>
            <a:srgbClr val="A4A3A4"/>
          </p15:clr>
        </p15:guide>
        <p15:guide id="14" orient="horz" pos="975">
          <p15:clr>
            <a:srgbClr val="A4A3A4"/>
          </p15:clr>
        </p15:guide>
        <p15:guide id="15" orient="horz" pos="1791">
          <p15:clr>
            <a:srgbClr val="A4A3A4"/>
          </p15:clr>
        </p15:guide>
        <p15:guide id="16" orient="horz" pos="430">
          <p15:clr>
            <a:srgbClr val="A4A3A4"/>
          </p15:clr>
        </p15:guide>
        <p15:guide id="17" orient="horz" pos="1247">
          <p15:clr>
            <a:srgbClr val="A4A3A4"/>
          </p15:clr>
        </p15:guide>
        <p15:guide id="18" pos="2495">
          <p15:clr>
            <a:srgbClr val="A4A3A4"/>
          </p15:clr>
        </p15:guide>
        <p15:guide id="19" orient="horz" pos="705">
          <p15:clr>
            <a:srgbClr val="A4A3A4"/>
          </p15:clr>
        </p15:guide>
        <p15:guide id="20" orient="horz" pos="910">
          <p15:clr>
            <a:srgbClr val="A4A3A4"/>
          </p15:clr>
        </p15:guide>
        <p15:guide id="21" orient="horz" pos="3888">
          <p15:clr>
            <a:srgbClr val="A4A3A4"/>
          </p15:clr>
        </p15:guide>
        <p15:guide id="22" orient="horz" pos="1493">
          <p15:clr>
            <a:srgbClr val="A4A3A4"/>
          </p15:clr>
        </p15:guide>
        <p15:guide id="23" orient="horz" pos="1357">
          <p15:clr>
            <a:srgbClr val="A4A3A4"/>
          </p15:clr>
        </p15:guide>
        <p15:guide id="24" orient="horz" pos="250">
          <p15:clr>
            <a:srgbClr val="A4A3A4"/>
          </p15:clr>
        </p15:guide>
        <p15:guide id="25" orient="horz" pos="2161">
          <p15:clr>
            <a:srgbClr val="A4A3A4"/>
          </p15:clr>
        </p15:guide>
        <p15:guide id="26" orient="horz" pos="1023">
          <p15:clr>
            <a:srgbClr val="A4A3A4"/>
          </p15:clr>
        </p15:guide>
        <p15:guide id="27" orient="horz" pos="977">
          <p15:clr>
            <a:srgbClr val="A4A3A4"/>
          </p15:clr>
        </p15:guide>
        <p15:guide id="28" orient="horz" pos="1796">
          <p15:clr>
            <a:srgbClr val="A4A3A4"/>
          </p15:clr>
        </p15:guide>
        <p15:guide id="29" orient="horz" pos="431">
          <p15:clr>
            <a:srgbClr val="A4A3A4"/>
          </p15:clr>
        </p15:guide>
        <p15:guide id="30" orient="horz" pos="1250">
          <p15:clr>
            <a:srgbClr val="A4A3A4"/>
          </p15:clr>
        </p15:guide>
        <p15:guide id="31" pos="312">
          <p15:clr>
            <a:srgbClr val="A4A3A4"/>
          </p15:clr>
        </p15:guide>
        <p15:guide id="32" pos="5973">
          <p15:clr>
            <a:srgbClr val="A4A3A4"/>
          </p15:clr>
        </p15:guide>
        <p15:guide id="33" pos="401">
          <p15:clr>
            <a:srgbClr val="A4A3A4"/>
          </p15:clr>
        </p15:guide>
        <p15:guide id="34" pos="3120">
          <p15:clr>
            <a:srgbClr val="A4A3A4"/>
          </p15:clr>
        </p15:guide>
        <p15:guide id="35" pos="24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325" userDrawn="1">
          <p15:clr>
            <a:srgbClr val="A4A3A4"/>
          </p15:clr>
        </p15:guide>
        <p15:guide id="2" pos="2336" userDrawn="1">
          <p15:clr>
            <a:srgbClr val="A4A3A4"/>
          </p15:clr>
        </p15:guide>
        <p15:guide id="3" orient="horz" pos="3225" userDrawn="1">
          <p15:clr>
            <a:srgbClr val="A4A3A4"/>
          </p15:clr>
        </p15:guide>
        <p15:guide id="4" pos="2237" userDrawn="1">
          <p15:clr>
            <a:srgbClr val="A4A3A4"/>
          </p15:clr>
        </p15:guide>
        <p15:guide id="5" orient="horz" pos="3229">
          <p15:clr>
            <a:srgbClr val="A4A3A4"/>
          </p15:clr>
        </p15:guide>
        <p15:guide id="6" orient="horz" pos="3132">
          <p15:clr>
            <a:srgbClr val="A4A3A4"/>
          </p15:clr>
        </p15:guide>
        <p15:guide id="7" pos="2240">
          <p15:clr>
            <a:srgbClr val="A4A3A4"/>
          </p15:clr>
        </p15:guide>
        <p15:guide id="8" pos="2145">
          <p15:clr>
            <a:srgbClr val="A4A3A4"/>
          </p15:clr>
        </p15:guide>
        <p15:guide id="9" orient="horz" pos="3321">
          <p15:clr>
            <a:srgbClr val="A4A3A4"/>
          </p15:clr>
        </p15:guide>
        <p15:guide id="10" orient="horz" pos="3221">
          <p15:clr>
            <a:srgbClr val="A4A3A4"/>
          </p15:clr>
        </p15:guide>
        <p15:guide id="11" orient="horz" pos="3128">
          <p15:clr>
            <a:srgbClr val="A4A3A4"/>
          </p15:clr>
        </p15:guide>
        <p15:guide id="12" pos="2333">
          <p15:clr>
            <a:srgbClr val="A4A3A4"/>
          </p15:clr>
        </p15:guide>
        <p15:guide id="13" pos="2234">
          <p15:clr>
            <a:srgbClr val="A4A3A4"/>
          </p15:clr>
        </p15:guide>
        <p15:guide id="14" pos="2142">
          <p15:clr>
            <a:srgbClr val="A4A3A4"/>
          </p15:clr>
        </p15:guide>
        <p15:guide id="15" orient="horz" pos="3329">
          <p15:clr>
            <a:srgbClr val="A4A3A4"/>
          </p15:clr>
        </p15:guide>
        <p15:guide id="16" orient="horz" pos="3233">
          <p15:clr>
            <a:srgbClr val="A4A3A4"/>
          </p15:clr>
        </p15:guide>
        <p15:guide id="17" orient="horz" pos="3136">
          <p15:clr>
            <a:srgbClr val="A4A3A4"/>
          </p15:clr>
        </p15:guide>
        <p15:guide id="18" pos="2339">
          <p15:clr>
            <a:srgbClr val="A4A3A4"/>
          </p15:clr>
        </p15:guide>
        <p15:guide id="19" pos="2243">
          <p15:clr>
            <a:srgbClr val="A4A3A4"/>
          </p15:clr>
        </p15:guide>
        <p15:guide id="20" pos="2148">
          <p15:clr>
            <a:srgbClr val="A4A3A4"/>
          </p15:clr>
        </p15:guide>
        <p15:guide id="21" orient="horz" pos="3424">
          <p15:clr>
            <a:srgbClr val="A4A3A4"/>
          </p15:clr>
        </p15:guide>
        <p15:guide id="22" orient="horz" pos="3420">
          <p15:clr>
            <a:srgbClr val="A4A3A4"/>
          </p15:clr>
        </p15:guide>
        <p15:guide id="23" orient="horz" pos="3317">
          <p15:clr>
            <a:srgbClr val="A4A3A4"/>
          </p15:clr>
        </p15:guide>
        <p15:guide id="24" orient="horz" pos="3428">
          <p15:clr>
            <a:srgbClr val="A4A3A4"/>
          </p15:clr>
        </p15:guide>
        <p15:guide id="25" pos="2437">
          <p15:clr>
            <a:srgbClr val="A4A3A4"/>
          </p15:clr>
        </p15:guide>
        <p15:guide id="26" pos="2334">
          <p15:clr>
            <a:srgbClr val="A4A3A4"/>
          </p15:clr>
        </p15:guide>
        <p15:guide id="27" pos="2337">
          <p15:clr>
            <a:srgbClr val="A4A3A4"/>
          </p15:clr>
        </p15:guide>
        <p15:guide id="28" pos="2238">
          <p15:clr>
            <a:srgbClr val="A4A3A4"/>
          </p15:clr>
        </p15:guide>
        <p15:guide id="29" pos="2434">
          <p15:clr>
            <a:srgbClr val="A4A3A4"/>
          </p15:clr>
        </p15:guide>
        <p15:guide id="30" pos="2331">
          <p15:clr>
            <a:srgbClr val="A4A3A4"/>
          </p15:clr>
        </p15:guide>
        <p15:guide id="31" pos="2235">
          <p15:clr>
            <a:srgbClr val="A4A3A4"/>
          </p15:clr>
        </p15:guide>
        <p15:guide id="32" pos="2440">
          <p15:clr>
            <a:srgbClr val="A4A3A4"/>
          </p15:clr>
        </p15:guide>
        <p15:guide id="33" pos="2340">
          <p15:clr>
            <a:srgbClr val="A4A3A4"/>
          </p15:clr>
        </p15:guide>
        <p15:guide id="34" pos="2241">
          <p15:clr>
            <a:srgbClr val="A4A3A4"/>
          </p15:clr>
        </p15:guide>
        <p15:guide id="35" orient="horz" pos="3042">
          <p15:clr>
            <a:srgbClr val="A4A3A4"/>
          </p15:clr>
        </p15:guide>
        <p15:guide id="36" orient="horz" pos="3038">
          <p15:clr>
            <a:srgbClr val="A4A3A4"/>
          </p15:clr>
        </p15:guide>
        <p15:guide id="37" orient="horz" pos="3140">
          <p15:clr>
            <a:srgbClr val="A4A3A4"/>
          </p15:clr>
        </p15:guide>
        <p15:guide id="38" orient="horz" pos="3046">
          <p15:clr>
            <a:srgbClr val="A4A3A4"/>
          </p15:clr>
        </p15:guide>
        <p15:guide id="39" pos="2239">
          <p15:clr>
            <a:srgbClr val="A4A3A4"/>
          </p15:clr>
        </p15:guide>
        <p15:guide id="40" pos="2144">
          <p15:clr>
            <a:srgbClr val="A4A3A4"/>
          </p15:clr>
        </p15:guide>
        <p15:guide id="41" pos="2147">
          <p15:clr>
            <a:srgbClr val="A4A3A4"/>
          </p15:clr>
        </p15:guide>
        <p15:guide id="42" pos="2056">
          <p15:clr>
            <a:srgbClr val="A4A3A4"/>
          </p15:clr>
        </p15:guide>
        <p15:guide id="43" pos="2236">
          <p15:clr>
            <a:srgbClr val="A4A3A4"/>
          </p15:clr>
        </p15:guide>
        <p15:guide id="44" pos="2141">
          <p15:clr>
            <a:srgbClr val="A4A3A4"/>
          </p15:clr>
        </p15:guide>
        <p15:guide id="45" pos="2053">
          <p15:clr>
            <a:srgbClr val="A4A3A4"/>
          </p15:clr>
        </p15:guide>
        <p15:guide id="46" pos="2242">
          <p15:clr>
            <a:srgbClr val="A4A3A4"/>
          </p15:clr>
        </p15:guide>
        <p15:guide id="47" pos="2150">
          <p15:clr>
            <a:srgbClr val="A4A3A4"/>
          </p15:clr>
        </p15:guide>
        <p15:guide id="48" pos="2059">
          <p15:clr>
            <a:srgbClr val="A4A3A4"/>
          </p15:clr>
        </p15:guide>
        <p15:guide id="49" pos="2335">
          <p15:clr>
            <a:srgbClr val="A4A3A4"/>
          </p15:clr>
        </p15:guide>
        <p15:guide id="50" pos="23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7412"/>
    <a:srgbClr val="000000"/>
    <a:srgbClr val="FF0000"/>
    <a:srgbClr val="3333FF"/>
    <a:srgbClr val="10218B"/>
    <a:srgbClr val="FFB300"/>
    <a:srgbClr val="0000FF"/>
    <a:srgbClr val="738686"/>
    <a:srgbClr val="1F7C1F"/>
    <a:srgbClr val="CCD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2" autoAdjust="0"/>
    <p:restoredTop sz="99764" autoAdjust="0"/>
  </p:normalViewPr>
  <p:slideViewPr>
    <p:cSldViewPr>
      <p:cViewPr varScale="1">
        <p:scale>
          <a:sx n="152" d="100"/>
          <a:sy n="152" d="100"/>
        </p:scale>
        <p:origin x="1506" y="138"/>
      </p:cViewPr>
      <p:guideLst>
        <p:guide orient="horz" pos="703"/>
        <p:guide pos="317"/>
        <p:guide orient="horz" pos="908"/>
        <p:guide pos="6078"/>
        <p:guide pos="408"/>
        <p:guide orient="horz" pos="3878"/>
        <p:guide orient="horz" pos="1489"/>
        <p:guide orient="horz" pos="1354"/>
        <p:guide orient="horz" pos="249"/>
        <p:guide orient="horz" pos="2155"/>
        <p:guide pos="3175"/>
        <p:guide orient="horz" pos="1020"/>
        <p:guide orient="horz" pos="975"/>
        <p:guide orient="horz" pos="1791"/>
        <p:guide orient="horz" pos="430"/>
        <p:guide orient="horz" pos="1247"/>
        <p:guide pos="2495"/>
        <p:guide orient="horz" pos="705"/>
        <p:guide orient="horz" pos="910"/>
        <p:guide orient="horz" pos="3888"/>
        <p:guide orient="horz" pos="1493"/>
        <p:guide orient="horz" pos="1357"/>
        <p:guide orient="horz" pos="250"/>
        <p:guide orient="horz" pos="2161"/>
        <p:guide orient="horz" pos="1023"/>
        <p:guide orient="horz" pos="977"/>
        <p:guide orient="horz" pos="1796"/>
        <p:guide orient="horz" pos="431"/>
        <p:guide orient="horz" pos="1250"/>
        <p:guide pos="312"/>
        <p:guide pos="5973"/>
        <p:guide pos="401"/>
        <p:guide pos="3120"/>
        <p:guide pos="24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90"/>
    </p:cViewPr>
  </p:sorterViewPr>
  <p:notesViewPr>
    <p:cSldViewPr>
      <p:cViewPr varScale="1">
        <p:scale>
          <a:sx n="76" d="100"/>
          <a:sy n="76" d="100"/>
        </p:scale>
        <p:origin x="-4002" y="-84"/>
      </p:cViewPr>
      <p:guideLst>
        <p:guide orient="horz" pos="3325"/>
        <p:guide pos="2336"/>
        <p:guide orient="horz" pos="3225"/>
        <p:guide pos="2237"/>
        <p:guide orient="horz" pos="3229"/>
        <p:guide orient="horz" pos="3132"/>
        <p:guide pos="2240"/>
        <p:guide pos="2145"/>
        <p:guide orient="horz" pos="3321"/>
        <p:guide orient="horz" pos="3221"/>
        <p:guide orient="horz" pos="3128"/>
        <p:guide pos="2333"/>
        <p:guide pos="2234"/>
        <p:guide pos="2142"/>
        <p:guide orient="horz" pos="3329"/>
        <p:guide orient="horz" pos="3233"/>
        <p:guide orient="horz" pos="3136"/>
        <p:guide pos="2339"/>
        <p:guide pos="2243"/>
        <p:guide pos="2148"/>
        <p:guide orient="horz" pos="3424"/>
        <p:guide orient="horz" pos="3420"/>
        <p:guide orient="horz" pos="3317"/>
        <p:guide orient="horz" pos="3428"/>
        <p:guide pos="2437"/>
        <p:guide pos="2334"/>
        <p:guide pos="2337"/>
        <p:guide pos="2238"/>
        <p:guide pos="2434"/>
        <p:guide pos="2331"/>
        <p:guide pos="2235"/>
        <p:guide pos="2440"/>
        <p:guide pos="2340"/>
        <p:guide pos="2241"/>
        <p:guide orient="horz" pos="3042"/>
        <p:guide orient="horz" pos="3038"/>
        <p:guide orient="horz" pos="3140"/>
        <p:guide orient="horz" pos="3046"/>
        <p:guide pos="2239"/>
        <p:guide pos="2144"/>
        <p:guide pos="2147"/>
        <p:guide pos="2056"/>
        <p:guide pos="2236"/>
        <p:guide pos="2141"/>
        <p:guide pos="2053"/>
        <p:guide pos="2242"/>
        <p:guide pos="2150"/>
        <p:guide pos="2059"/>
        <p:guide pos="2335"/>
        <p:guide pos="23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9861" cy="499290"/>
          </a:xfrm>
          <a:prstGeom prst="rect">
            <a:avLst/>
          </a:prstGeom>
        </p:spPr>
        <p:txBody>
          <a:bodyPr vert="horz" lIns="91466" tIns="45731" rIns="91466" bIns="4573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6258" y="3"/>
            <a:ext cx="2949861" cy="499290"/>
          </a:xfrm>
          <a:prstGeom prst="rect">
            <a:avLst/>
          </a:prstGeom>
        </p:spPr>
        <p:txBody>
          <a:bodyPr vert="horz" lIns="91466" tIns="45731" rIns="91466" bIns="45731" rtlCol="0"/>
          <a:lstStyle>
            <a:lvl1pPr algn="r">
              <a:defRPr sz="1200"/>
            </a:lvl1pPr>
          </a:lstStyle>
          <a:p>
            <a:fld id="{7E265C6A-4720-4A2E-B6CF-385264E0E8B2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050"/>
            <a:ext cx="2949861" cy="499288"/>
          </a:xfrm>
          <a:prstGeom prst="rect">
            <a:avLst/>
          </a:prstGeom>
        </p:spPr>
        <p:txBody>
          <a:bodyPr vert="horz" lIns="91466" tIns="45731" rIns="91466" bIns="4573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6258" y="9440050"/>
            <a:ext cx="2949861" cy="499288"/>
          </a:xfrm>
          <a:prstGeom prst="rect">
            <a:avLst/>
          </a:prstGeom>
        </p:spPr>
        <p:txBody>
          <a:bodyPr vert="horz" lIns="91466" tIns="45731" rIns="91466" bIns="45731" rtlCol="0" anchor="b"/>
          <a:lstStyle>
            <a:lvl1pPr algn="r">
              <a:defRPr sz="1200"/>
            </a:lvl1pPr>
          </a:lstStyle>
          <a:p>
            <a:fld id="{B259F9E8-3356-4D5A-A69A-314EA81C4AB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26127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7" y="27"/>
            <a:ext cx="2949490" cy="496965"/>
          </a:xfrm>
          <a:prstGeom prst="rect">
            <a:avLst/>
          </a:prstGeom>
        </p:spPr>
        <p:txBody>
          <a:bodyPr vert="horz" lIns="90485" tIns="45251" rIns="90485" bIns="4525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501" y="27"/>
            <a:ext cx="2950607" cy="496965"/>
          </a:xfrm>
          <a:prstGeom prst="rect">
            <a:avLst/>
          </a:prstGeom>
        </p:spPr>
        <p:txBody>
          <a:bodyPr vert="horz" lIns="90485" tIns="45251" rIns="90485" bIns="45251" rtlCol="0"/>
          <a:lstStyle>
            <a:lvl1pPr algn="r">
              <a:defRPr sz="1200"/>
            </a:lvl1pPr>
          </a:lstStyle>
          <a:p>
            <a:fld id="{A88EB967-CE90-4C0E-A419-84D55B6CB84F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8162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85" tIns="45251" rIns="90485" bIns="4525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187" y="4721231"/>
            <a:ext cx="5444865" cy="4472701"/>
          </a:xfrm>
          <a:prstGeom prst="rect">
            <a:avLst/>
          </a:prstGeom>
        </p:spPr>
        <p:txBody>
          <a:bodyPr vert="horz" lIns="90485" tIns="45251" rIns="90485" bIns="45251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7" y="9440099"/>
            <a:ext cx="2949490" cy="496965"/>
          </a:xfrm>
          <a:prstGeom prst="rect">
            <a:avLst/>
          </a:prstGeom>
        </p:spPr>
        <p:txBody>
          <a:bodyPr vert="horz" lIns="90485" tIns="45251" rIns="90485" bIns="4525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501" y="9440099"/>
            <a:ext cx="2950607" cy="496965"/>
          </a:xfrm>
          <a:prstGeom prst="rect">
            <a:avLst/>
          </a:prstGeom>
        </p:spPr>
        <p:txBody>
          <a:bodyPr vert="horz" lIns="90485" tIns="45251" rIns="90485" bIns="45251" rtlCol="0" anchor="b"/>
          <a:lstStyle>
            <a:lvl1pPr algn="r">
              <a:defRPr sz="1200"/>
            </a:lvl1pPr>
          </a:lstStyle>
          <a:p>
            <a:fld id="{90F1437D-58AC-4BCF-8AF3-38D121A6B21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22487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81625" cy="37258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F1437D-58AC-4BCF-8AF3-38D121A6B214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05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4BA4C1-59A2-1542-F010-143E450B7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44FCF79-40E7-3A0C-FEC7-86E4F3362F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83579CB-6962-E109-AD28-2E169F816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F2FAD5-539F-F636-8F03-210626D30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56C5386-AE69-981A-1E99-0CE69EC73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FECD-7D58-41EC-9174-153A545AC7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9720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EEE9CC-79B8-86B7-8CC9-3E3AE9382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7ACBF0E-4F07-54A8-8158-DC8403B96F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FE2B0BA-8C1E-4738-094E-9FAD0F807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084C335-6D52-A6F1-D7F4-327AA4D55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19C291C-E91D-5F79-06B5-49E865DC0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FECD-7D58-41EC-9174-153A545AC7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766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7B733A0-309F-82E4-A09B-43E4A0FBA3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4D1ABAB-9752-1C7C-4198-45865B9F64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E085B1E-3890-3DFF-03E6-3567E55F3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0C5BB7D-5645-5F8D-9A62-D6203F0AD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199E5E5-B2DA-E5A6-58B6-65B323E6C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FECD-7D58-41EC-9174-153A545AC7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0201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직선 연결선 12">
            <a:extLst>
              <a:ext uri="{FF2B5EF4-FFF2-40B4-BE49-F238E27FC236}">
                <a16:creationId xmlns:a16="http://schemas.microsoft.com/office/drawing/2014/main" id="{3B447530-D9C0-47E8-AED5-335790C8B79D}"/>
              </a:ext>
            </a:extLst>
          </p:cNvPr>
          <p:cNvCxnSpPr/>
          <p:nvPr userDrawn="1"/>
        </p:nvCxnSpPr>
        <p:spPr>
          <a:xfrm>
            <a:off x="0" y="435512"/>
            <a:ext cx="9906000" cy="0"/>
          </a:xfrm>
          <a:prstGeom prst="line">
            <a:avLst/>
          </a:prstGeom>
          <a:ln w="25400">
            <a:solidFill>
              <a:srgbClr val="000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3">
            <a:extLst>
              <a:ext uri="{FF2B5EF4-FFF2-40B4-BE49-F238E27FC236}">
                <a16:creationId xmlns:a16="http://schemas.microsoft.com/office/drawing/2014/main" id="{6A661F4B-8473-4D46-BE15-8CA3A2C19789}"/>
              </a:ext>
            </a:extLst>
          </p:cNvPr>
          <p:cNvCxnSpPr/>
          <p:nvPr userDrawn="1"/>
        </p:nvCxnSpPr>
        <p:spPr>
          <a:xfrm>
            <a:off x="0" y="6504835"/>
            <a:ext cx="9906000" cy="0"/>
          </a:xfrm>
          <a:prstGeom prst="line">
            <a:avLst/>
          </a:prstGeom>
          <a:ln w="12700">
            <a:solidFill>
              <a:srgbClr val="000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슬라이드 번호 개체 틀 5">
            <a:extLst>
              <a:ext uri="{FF2B5EF4-FFF2-40B4-BE49-F238E27FC236}">
                <a16:creationId xmlns:a16="http://schemas.microsoft.com/office/drawing/2014/main" id="{D7B6E07A-4C23-4D33-979C-7B321F4908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904680" y="6567829"/>
            <a:ext cx="2096640" cy="241916"/>
          </a:xfrm>
          <a:prstGeom prst="rect">
            <a:avLst/>
          </a:prstGeom>
        </p:spPr>
        <p:txBody>
          <a:bodyPr anchor="ctr"/>
          <a:lstStyle>
            <a:lvl1pPr algn="ctr" latinLnBrk="0">
              <a:defRPr kumimoji="0" sz="1000">
                <a:solidFill>
                  <a:srgbClr val="000000"/>
                </a:solidFill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DA4723B-09EE-49B9-9A5C-1C0F1F56A195}" type="slidenum">
              <a:rPr lang="ko-KR" altLang="en-US" smtClean="0">
                <a:latin typeface="맑은 고딕" panose="020B0503020000020004" pitchFamily="50" charset="-127"/>
              </a:rPr>
              <a:pPr>
                <a:defRPr/>
              </a:pPr>
              <a:t>‹#›</a:t>
            </a:fld>
            <a:r>
              <a:rPr lang="en-US" altLang="ko-KR" dirty="0">
                <a:latin typeface="맑은 고딕" panose="020B0503020000020004" pitchFamily="50" charset="-127"/>
              </a:rPr>
              <a:t>/12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5FF2D8C3-0BC5-4161-ABA9-A711C53DA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3" t="32105" r="60010" b="63684"/>
          <a:stretch/>
        </p:blipFill>
        <p:spPr>
          <a:xfrm>
            <a:off x="8767480" y="6553749"/>
            <a:ext cx="1113964" cy="25962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125C21E-A522-4690-B3F4-EAE831F9B99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556" y="6556007"/>
            <a:ext cx="2080176" cy="257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latinLnBrk="0" hangingPunct="1">
              <a:defRPr/>
            </a:pPr>
            <a:r>
              <a:rPr lang="en-US" altLang="ko-KR" sz="1200" b="1" i="1" dirty="0">
                <a:solidFill>
                  <a:srgbClr val="10218B"/>
                </a:solidFill>
              </a:rPr>
              <a:t>GO GLOBAL! </a:t>
            </a:r>
            <a:r>
              <a:rPr lang="ko-KR" altLang="en-US" sz="1200" b="1" i="1" dirty="0">
                <a:solidFill>
                  <a:srgbClr val="10218B"/>
                </a:solidFill>
              </a:rPr>
              <a:t>세계로 나가자</a:t>
            </a:r>
            <a:r>
              <a:rPr lang="en-US" altLang="ko-KR" sz="1200" b="1" i="1" dirty="0">
                <a:solidFill>
                  <a:srgbClr val="10218B"/>
                </a:solidFill>
              </a:rPr>
              <a:t>!</a:t>
            </a:r>
            <a:endParaRPr lang="ko-KR" altLang="en-US" sz="1200" b="1" i="1" dirty="0">
              <a:solidFill>
                <a:srgbClr val="1021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353909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F5C7C5-2CF5-7BA1-23F0-45EFCEBBA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D01DC4A-ABDC-8DC2-9457-A58532F31B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41440E3-A4F6-D961-FE4E-E2F94C4D9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A3B02A7-286C-820E-A27C-B40CD83C1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C289CAA-C8A7-DD95-D9B1-7234762A9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FECD-7D58-41EC-9174-153A545AC7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6115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2776F1-AAEA-9EB7-B6F2-64EF0F00A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A953EE5-9722-A0FF-2384-0C52E5481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87E1D36-63BF-BB9E-E0BF-E53110557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5656A49-3BE2-26B2-2A36-281231ADC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E37E4A-8B37-5B72-58A0-AB6C5EC7E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FECD-7D58-41EC-9174-153A545AC7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7653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76D9BD-B392-77DB-3EFD-98E0BEEF0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7C5AB75-57A0-0302-5805-FE650C118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0C8C6F5-E014-B821-C4D3-ED2866444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99F89FC-3353-3704-B68A-CAD5045A2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D695635-67A7-FAAC-2074-8C0BBACBA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0EBC6C6-E391-9DEE-B2C4-8FE33E3C7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FECD-7D58-41EC-9174-153A545AC7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7262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5E838B-95BB-68EB-EDEC-35F78B37A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C137E00-22A1-C6CE-DA87-D0DEF63E2A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7E90646-E6D3-3D47-A238-13F01037A7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96B232C-5FA7-0726-F8C9-89CD2A325D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C3D73C7-6449-55B4-F939-0006BE9E42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5C1A6614-583D-2521-F55C-5EA4B212C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2D56CD43-D19A-61EF-F954-466F13C70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8783B87-8EEF-C592-32A9-630BC946B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FECD-7D58-41EC-9174-153A545AC7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2928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74B432-C6B0-EE2C-3C79-B803302F6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FCA1856-38BE-B4CC-6AA6-7D81F0AFE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14AF08F-B9C8-7C77-77FF-A0FCCE12A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31C1836-F441-8990-C162-E21283347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FECD-7D58-41EC-9174-153A545AC7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1847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C41C977-FFBA-0DE3-C383-E26782B6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AAA20B8-B68B-BF90-4A33-647B80B98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B78A03F-8D35-B093-8DFF-13BD9DF0B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FECD-7D58-41EC-9174-153A545AC7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3232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1690758-F288-6D87-C70B-4C6521554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AD5CAAB-3902-7A81-0123-707EB5D0E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40D1C06-9806-5A4A-6F16-EB20059C0B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A9F4AA5-BE93-3DB5-B1F7-4AD75D44B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9A68B59-5093-EDAC-5F75-D0316A5A7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C06B66C-5392-B214-FA8D-ED9F394EE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FECD-7D58-41EC-9174-153A545AC7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62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56BF2FC-B9FC-8A6C-99AD-0AE87267B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B1DC342-D4B9-AA05-3B91-EC3BA1E4C3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CA97891-4A77-67DC-6918-863FB7579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8DF129C-D09C-E5EC-C7BD-9066FCA96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DEFDF34-8518-C970-B6B8-3FC76C0C6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3A4D933-2EEB-AF9D-EC28-4A1E1D3FB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FECD-7D58-41EC-9174-153A545AC7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7896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1127AC3-8ED1-9DE1-043D-4D1A4B47D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A1EDB05-9DBC-4C76-BFDE-D413FA705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235F40D-18EA-4899-E2C5-199AE26E12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42A626-CE63-5BA7-E66F-208AEE2F4E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F1DE471-1142-7BC7-D944-129B77A0E0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5FECD-7D58-41EC-9174-153A545AC7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208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</p:sldLayoutIdLst>
  <p:transition spd="med">
    <p:fade/>
  </p:transition>
  <p:hf hdr="0" ftr="0" dt="0"/>
  <p:txStyles>
    <p:titleStyle>
      <a:lvl1pPr algn="l" defTabSz="742950" rtl="0" eaLnBrk="1" latinLnBrk="1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1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microsoft.com/office/2007/relationships/hdphoto" Target="../media/hdphoto2.wdp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8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63886" y="1335438"/>
            <a:ext cx="5961872" cy="830987"/>
          </a:xfrm>
          <a:prstGeom prst="rect">
            <a:avLst/>
          </a:prstGeom>
          <a:noFill/>
        </p:spPr>
        <p:txBody>
          <a:bodyPr wrap="none" lIns="91432" tIns="45715" rIns="91432" bIns="45715" rtlCol="0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엘리베이터와 로봇의 실시간 연동을 위한 </a:t>
            </a:r>
            <a:br>
              <a:rPr lang="en-US" altLang="ko-KR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</a:br>
            <a:r>
              <a:rPr lang="ko-KR" altLang="en-US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클라우드 기반의 서버 프레임워크 연구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05648" y="5205451"/>
            <a:ext cx="2878336" cy="523210"/>
          </a:xfrm>
          <a:prstGeom prst="rect">
            <a:avLst/>
          </a:prstGeom>
          <a:noFill/>
        </p:spPr>
        <p:txBody>
          <a:bodyPr wrap="none" lIns="91432" tIns="45715" rIns="91432" bIns="45715" rtlCol="0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2022.11.10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현대엘리베이터 </a:t>
            </a:r>
            <a:r>
              <a:rPr lang="en-US" altLang="ko-KR" sz="1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CTO </a:t>
            </a:r>
            <a:r>
              <a:rPr lang="ko-KR" altLang="en-US" sz="1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이홍창 책임</a:t>
            </a:r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3888002" y="6019675"/>
            <a:ext cx="2113625" cy="227163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997" tIns="35997" rIns="35997" bIns="35997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(12 pages)</a:t>
            </a:r>
            <a:endParaRPr lang="ko-KR" altLang="en-US" sz="10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70407" y="2707082"/>
            <a:ext cx="2348822" cy="1343371"/>
          </a:xfrm>
          <a:prstGeom prst="rect">
            <a:avLst/>
          </a:prstGeom>
          <a:noFill/>
        </p:spPr>
        <p:txBody>
          <a:bodyPr wrap="square" lIns="91432" tIns="45715" rIns="91432" bIns="45715" rtlCol="0">
            <a:spAutoFit/>
          </a:bodyPr>
          <a:lstStyle/>
          <a:p>
            <a:pPr marL="342867" indent="-342867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요약</a:t>
            </a:r>
            <a:endParaRPr lang="en-US" altLang="ko-KR" sz="1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  <a:p>
            <a:pPr marL="342867" indent="-342867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기존 사례</a:t>
            </a:r>
            <a:endParaRPr lang="en-US" altLang="ko-KR" sz="1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  <a:p>
            <a:pPr marL="342867" indent="-342867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개발 목표</a:t>
            </a:r>
            <a:endParaRPr lang="en-US" altLang="ko-KR" sz="1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  <a:p>
            <a:pPr marL="342867" indent="-342867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개발 내용 상세</a:t>
            </a:r>
            <a:endParaRPr lang="en-US" altLang="ko-KR" sz="1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3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7D23A0-87EF-94F4-6327-9241E1E6E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" y="66147"/>
            <a:ext cx="4447349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4. </a:t>
            </a:r>
            <a:r>
              <a:rPr lang="ko-KR" alt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개발내용 상세</a:t>
            </a:r>
            <a:endPara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6066A23-A2BE-9570-1052-32CD53587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79" y="476672"/>
            <a:ext cx="9001001" cy="3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6. Open API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기반 로봇 연동 상호 시퀀스 프로그램</a:t>
            </a:r>
            <a:endParaRPr lang="en-US" altLang="ko-KR" sz="14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94860F-C815-6CD2-14B9-14C7C2A1A392}"/>
              </a:ext>
            </a:extLst>
          </p:cNvPr>
          <p:cNvSpPr txBox="1"/>
          <p:nvPr/>
        </p:nvSpPr>
        <p:spPr>
          <a:xfrm>
            <a:off x="5996630" y="1081701"/>
            <a:ext cx="1677062" cy="276999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/>
              <a:t>Open API </a:t>
            </a:r>
            <a:r>
              <a:rPr lang="ko-KR" altLang="en-US" sz="1200" dirty="0"/>
              <a:t>클라이언트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D3F721F-5C79-542C-D3EB-05BE91D8338A}"/>
              </a:ext>
            </a:extLst>
          </p:cNvPr>
          <p:cNvSpPr txBox="1"/>
          <p:nvPr/>
        </p:nvSpPr>
        <p:spPr>
          <a:xfrm>
            <a:off x="3353236" y="1081701"/>
            <a:ext cx="1215396" cy="276999"/>
          </a:xfrm>
          <a:prstGeom prst="rect">
            <a:avLst/>
          </a:prstGeom>
          <a:noFill/>
          <a:ln w="12700"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/>
              <a:t>Open API </a:t>
            </a:r>
            <a:r>
              <a:rPr lang="ko-KR" altLang="en-US" sz="1200" dirty="0"/>
              <a:t>서버</a:t>
            </a:r>
          </a:p>
        </p:txBody>
      </p: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368DC00B-3C65-11A6-B0B2-50BEF5E6103E}"/>
              </a:ext>
            </a:extLst>
          </p:cNvPr>
          <p:cNvCxnSpPr>
            <a:cxnSpLocks/>
            <a:stCxn id="40" idx="2"/>
          </p:cNvCxnSpPr>
          <p:nvPr/>
        </p:nvCxnSpPr>
        <p:spPr>
          <a:xfrm>
            <a:off x="3960934" y="1358700"/>
            <a:ext cx="0" cy="5032773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3EFF5A39-C0D2-605C-3101-AEC2D50830F3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6835161" y="1358700"/>
            <a:ext cx="0" cy="503277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CE2FD10D-E607-0C8B-922E-95689FE0AF3D}"/>
              </a:ext>
            </a:extLst>
          </p:cNvPr>
          <p:cNvSpPr txBox="1"/>
          <p:nvPr/>
        </p:nvSpPr>
        <p:spPr>
          <a:xfrm>
            <a:off x="6835159" y="1569970"/>
            <a:ext cx="178551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/>
            <a:r>
              <a:rPr lang="ko-KR" altLang="en-US" sz="9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사물 원격 콜 요청</a:t>
            </a:r>
            <a:endParaRPr lang="ko-KR" altLang="ko-KR" sz="9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E6A7F596-23D6-2E2A-D9AB-E830BA8BEB01}"/>
              </a:ext>
            </a:extLst>
          </p:cNvPr>
          <p:cNvCxnSpPr>
            <a:cxnSpLocks/>
          </p:cNvCxnSpPr>
          <p:nvPr/>
        </p:nvCxnSpPr>
        <p:spPr>
          <a:xfrm flipH="1">
            <a:off x="3960935" y="1693080"/>
            <a:ext cx="28742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45CFBE40-8D64-2A5C-B903-D80539620759}"/>
              </a:ext>
            </a:extLst>
          </p:cNvPr>
          <p:cNvSpPr txBox="1"/>
          <p:nvPr/>
        </p:nvSpPr>
        <p:spPr>
          <a:xfrm>
            <a:off x="4686154" y="1446859"/>
            <a:ext cx="14237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rgbClr val="FF0000"/>
                </a:solidFill>
              </a:rPr>
              <a:t>사물 원격 콜 제어 요청 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C299CB5-0F9E-3A12-F74B-44E3F55CD684}"/>
              </a:ext>
            </a:extLst>
          </p:cNvPr>
          <p:cNvSpPr/>
          <p:nvPr/>
        </p:nvSpPr>
        <p:spPr>
          <a:xfrm>
            <a:off x="1547270" y="1481035"/>
            <a:ext cx="536262" cy="34308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EL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cxnSp>
        <p:nvCxnSpPr>
          <p:cNvPr id="47" name="직선 화살표 연결선 46">
            <a:extLst>
              <a:ext uri="{FF2B5EF4-FFF2-40B4-BE49-F238E27FC236}">
                <a16:creationId xmlns:a16="http://schemas.microsoft.com/office/drawing/2014/main" id="{EF644CCD-BE67-B77A-4588-17FC47B72891}"/>
              </a:ext>
            </a:extLst>
          </p:cNvPr>
          <p:cNvCxnSpPr>
            <a:cxnSpLocks/>
          </p:cNvCxnSpPr>
          <p:nvPr/>
        </p:nvCxnSpPr>
        <p:spPr>
          <a:xfrm flipH="1">
            <a:off x="1815403" y="1968038"/>
            <a:ext cx="21455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23419CA3-59AC-C352-4940-C7C1C53AC7FE}"/>
              </a:ext>
            </a:extLst>
          </p:cNvPr>
          <p:cNvSpPr txBox="1"/>
          <p:nvPr/>
        </p:nvSpPr>
        <p:spPr>
          <a:xfrm>
            <a:off x="2582637" y="1714265"/>
            <a:ext cx="6110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900" dirty="0">
                <a:solidFill>
                  <a:srgbClr val="FF0000"/>
                </a:solidFill>
              </a:rPr>
              <a:t>EL </a:t>
            </a:r>
            <a:r>
              <a:rPr lang="ko-KR" altLang="en-US" sz="900" dirty="0">
                <a:solidFill>
                  <a:srgbClr val="FF0000"/>
                </a:solidFill>
              </a:rPr>
              <a:t>제어 </a:t>
            </a:r>
          </a:p>
        </p:txBody>
      </p: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D51278AA-EE24-5BFC-8A0A-0B7FB446097A}"/>
              </a:ext>
            </a:extLst>
          </p:cNvPr>
          <p:cNvCxnSpPr>
            <a:cxnSpLocks/>
            <a:stCxn id="46" idx="2"/>
          </p:cNvCxnSpPr>
          <p:nvPr/>
        </p:nvCxnSpPr>
        <p:spPr>
          <a:xfrm>
            <a:off x="1815401" y="1824116"/>
            <a:ext cx="0" cy="456735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직선 화살표 연결선 49">
            <a:extLst>
              <a:ext uri="{FF2B5EF4-FFF2-40B4-BE49-F238E27FC236}">
                <a16:creationId xmlns:a16="http://schemas.microsoft.com/office/drawing/2014/main" id="{6E4C2889-9F0D-3F8B-2E3A-CB7B98A5D449}"/>
              </a:ext>
            </a:extLst>
          </p:cNvPr>
          <p:cNvCxnSpPr>
            <a:cxnSpLocks/>
          </p:cNvCxnSpPr>
          <p:nvPr/>
        </p:nvCxnSpPr>
        <p:spPr>
          <a:xfrm>
            <a:off x="1806438" y="3751222"/>
            <a:ext cx="2029436" cy="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2A31D8CC-F99F-5B7C-EBC1-FD2F77DF9B15}"/>
              </a:ext>
            </a:extLst>
          </p:cNvPr>
          <p:cNvSpPr txBox="1"/>
          <p:nvPr/>
        </p:nvSpPr>
        <p:spPr>
          <a:xfrm>
            <a:off x="2319425" y="3505001"/>
            <a:ext cx="11288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900" dirty="0">
                <a:solidFill>
                  <a:srgbClr val="FF0000"/>
                </a:solidFill>
              </a:rPr>
              <a:t>serviceStatus </a:t>
            </a:r>
            <a:r>
              <a:rPr lang="ko-KR" altLang="en-US" sz="900" dirty="0">
                <a:solidFill>
                  <a:srgbClr val="FF0000"/>
                </a:solidFill>
              </a:rPr>
              <a:t>공유</a:t>
            </a:r>
          </a:p>
        </p:txBody>
      </p:sp>
      <p:cxnSp>
        <p:nvCxnSpPr>
          <p:cNvPr id="52" name="직선 화살표 연결선 51">
            <a:extLst>
              <a:ext uri="{FF2B5EF4-FFF2-40B4-BE49-F238E27FC236}">
                <a16:creationId xmlns:a16="http://schemas.microsoft.com/office/drawing/2014/main" id="{2F8977B8-FD34-208B-B545-AF3CBE7E4F2F}"/>
              </a:ext>
            </a:extLst>
          </p:cNvPr>
          <p:cNvCxnSpPr/>
          <p:nvPr/>
        </p:nvCxnSpPr>
        <p:spPr>
          <a:xfrm>
            <a:off x="3960935" y="2197154"/>
            <a:ext cx="28742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8EC6FFB-D268-9A03-C461-47CD0E224810}"/>
              </a:ext>
            </a:extLst>
          </p:cNvPr>
          <p:cNvSpPr txBox="1"/>
          <p:nvPr/>
        </p:nvSpPr>
        <p:spPr>
          <a:xfrm>
            <a:off x="2951831" y="6160641"/>
            <a:ext cx="9037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 algn="r"/>
            <a:r>
              <a:rPr lang="ko-KR" altLang="en-US" sz="900" i="1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서비스 종료</a:t>
            </a:r>
            <a:endParaRPr lang="ko-KR" altLang="ko-KR" sz="900" i="1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9EDB4D2-824D-FEB5-4A7F-10A9ED816857}"/>
              </a:ext>
            </a:extLst>
          </p:cNvPr>
          <p:cNvSpPr txBox="1"/>
          <p:nvPr/>
        </p:nvSpPr>
        <p:spPr>
          <a:xfrm>
            <a:off x="5874672" y="4098129"/>
            <a:ext cx="84189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900" dirty="0">
                <a:solidFill>
                  <a:srgbClr val="FF0000"/>
                </a:solidFill>
              </a:rPr>
              <a:t>탑승 전 대기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243EA54-A309-3311-83C6-70789B9273D8}"/>
              </a:ext>
            </a:extLst>
          </p:cNvPr>
          <p:cNvSpPr txBox="1"/>
          <p:nvPr/>
        </p:nvSpPr>
        <p:spPr>
          <a:xfrm>
            <a:off x="2300011" y="3840822"/>
            <a:ext cx="1543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ko-KR" sz="900" dirty="0">
                <a:effectLst/>
                <a:latin typeface="맑은 고딕" panose="020B0503020000020004" pitchFamily="50" charset="-127"/>
                <a:cs typeface="Times New Roman" panose="02020603050405020304" pitchFamily="18" charset="0"/>
              </a:rPr>
              <a:t>EL-Thing </a:t>
            </a:r>
            <a:br>
              <a:rPr lang="en-US" altLang="ko-KR" sz="900" dirty="0">
                <a:effectLst/>
                <a:latin typeface="맑은 고딕" panose="020B0503020000020004" pitchFamily="50" charset="-127"/>
                <a:cs typeface="Times New Roman" panose="02020603050405020304" pitchFamily="18" charset="0"/>
              </a:rPr>
            </a:br>
            <a:r>
              <a:rPr lang="ko-KR" altLang="en-US" sz="900" dirty="0">
                <a:effectLst/>
                <a:latin typeface="맑은 고딕" panose="020B0503020000020004" pitchFamily="50" charset="-127"/>
                <a:cs typeface="Times New Roman" panose="02020603050405020304" pitchFamily="18" charset="0"/>
              </a:rPr>
              <a:t>서비스 연동 상태 전송 </a:t>
            </a:r>
            <a:endParaRPr lang="ko-KR" altLang="en-US" sz="9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E728BCC-0219-D1B0-5B82-4202B4D38BC0}"/>
              </a:ext>
            </a:extLst>
          </p:cNvPr>
          <p:cNvSpPr txBox="1"/>
          <p:nvPr/>
        </p:nvSpPr>
        <p:spPr>
          <a:xfrm>
            <a:off x="4082308" y="3711543"/>
            <a:ext cx="17700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 dirty="0">
                <a:solidFill>
                  <a:srgbClr val="FF0000"/>
                </a:solidFill>
              </a:rPr>
              <a:t>콜 서비스 할당 및 탑승층 이동</a:t>
            </a:r>
          </a:p>
        </p:txBody>
      </p: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170D0EA9-62B4-8A41-ECF7-2C01B61942E2}"/>
              </a:ext>
            </a:extLst>
          </p:cNvPr>
          <p:cNvCxnSpPr>
            <a:cxnSpLocks/>
          </p:cNvCxnSpPr>
          <p:nvPr/>
        </p:nvCxnSpPr>
        <p:spPr>
          <a:xfrm flipH="1">
            <a:off x="4080392" y="3970938"/>
            <a:ext cx="2616514" cy="451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53E10605-056F-39FC-16D5-7BBD5F894693}"/>
              </a:ext>
            </a:extLst>
          </p:cNvPr>
          <p:cNvSpPr txBox="1"/>
          <p:nvPr/>
        </p:nvSpPr>
        <p:spPr>
          <a:xfrm>
            <a:off x="4692485" y="1927036"/>
            <a:ext cx="13837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rgbClr val="FF0000"/>
                </a:solidFill>
              </a:rPr>
              <a:t>사물 원격 콜 제어 응답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F95082F-F506-131D-C93A-15E7B8D1320B}"/>
              </a:ext>
            </a:extLst>
          </p:cNvPr>
          <p:cNvSpPr txBox="1"/>
          <p:nvPr/>
        </p:nvSpPr>
        <p:spPr>
          <a:xfrm>
            <a:off x="6835159" y="2556223"/>
            <a:ext cx="22943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/>
            <a:r>
              <a:rPr lang="ko-KR" altLang="en-US" sz="9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사물 원격 콜 취소 </a:t>
            </a:r>
            <a:r>
              <a:rPr lang="en-US" altLang="ko-KR" sz="9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(</a:t>
            </a:r>
            <a:r>
              <a:rPr lang="ko-KR" altLang="en-US" sz="9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옵션</a:t>
            </a:r>
            <a:r>
              <a:rPr lang="en-US" altLang="ko-KR" sz="9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)</a:t>
            </a:r>
            <a:endParaRPr lang="ko-KR" altLang="ko-KR" sz="9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C845CCEA-42BD-1C88-8106-687212A1EA74}"/>
              </a:ext>
            </a:extLst>
          </p:cNvPr>
          <p:cNvCxnSpPr>
            <a:cxnSpLocks/>
          </p:cNvCxnSpPr>
          <p:nvPr/>
        </p:nvCxnSpPr>
        <p:spPr>
          <a:xfrm flipH="1">
            <a:off x="3960934" y="2679334"/>
            <a:ext cx="2874226" cy="1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20F1A823-7772-F130-C6D9-B319679814F3}"/>
              </a:ext>
            </a:extLst>
          </p:cNvPr>
          <p:cNvSpPr txBox="1"/>
          <p:nvPr/>
        </p:nvSpPr>
        <p:spPr>
          <a:xfrm>
            <a:off x="4706191" y="2433113"/>
            <a:ext cx="13837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rgbClr val="FF0000"/>
                </a:solidFill>
              </a:rPr>
              <a:t>사물 원격 콜 취소 요청</a:t>
            </a:r>
          </a:p>
        </p:txBody>
      </p: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06FEDEE6-ECCA-9A1C-BAE4-304AAFB85512}"/>
              </a:ext>
            </a:extLst>
          </p:cNvPr>
          <p:cNvCxnSpPr/>
          <p:nvPr/>
        </p:nvCxnSpPr>
        <p:spPr>
          <a:xfrm>
            <a:off x="3960935" y="3129850"/>
            <a:ext cx="2874226" cy="0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816D03BA-B24B-ACE7-6924-9E1DBFFA1C7D}"/>
              </a:ext>
            </a:extLst>
          </p:cNvPr>
          <p:cNvSpPr txBox="1"/>
          <p:nvPr/>
        </p:nvSpPr>
        <p:spPr>
          <a:xfrm>
            <a:off x="4692485" y="2859732"/>
            <a:ext cx="13837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rgbClr val="FF0000"/>
                </a:solidFill>
              </a:rPr>
              <a:t>사물 원격 콜 제어 응답</a:t>
            </a:r>
          </a:p>
        </p:txBody>
      </p:sp>
      <p:cxnSp>
        <p:nvCxnSpPr>
          <p:cNvPr id="65" name="직선 화살표 연결선 64">
            <a:extLst>
              <a:ext uri="{FF2B5EF4-FFF2-40B4-BE49-F238E27FC236}">
                <a16:creationId xmlns:a16="http://schemas.microsoft.com/office/drawing/2014/main" id="{51D27319-6C50-136C-38FD-CD8659087CAD}"/>
              </a:ext>
            </a:extLst>
          </p:cNvPr>
          <p:cNvCxnSpPr>
            <a:cxnSpLocks/>
          </p:cNvCxnSpPr>
          <p:nvPr/>
        </p:nvCxnSpPr>
        <p:spPr>
          <a:xfrm flipH="1">
            <a:off x="1824181" y="2941250"/>
            <a:ext cx="2145534" cy="0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8339F20B-F670-1512-59B6-560DD282A115}"/>
              </a:ext>
            </a:extLst>
          </p:cNvPr>
          <p:cNvSpPr txBox="1"/>
          <p:nvPr/>
        </p:nvSpPr>
        <p:spPr>
          <a:xfrm>
            <a:off x="2447184" y="2687477"/>
            <a:ext cx="8819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900" dirty="0">
                <a:solidFill>
                  <a:srgbClr val="FF0000"/>
                </a:solidFill>
              </a:rPr>
              <a:t>EL </a:t>
            </a:r>
            <a:r>
              <a:rPr lang="ko-KR" altLang="en-US" sz="900" dirty="0">
                <a:solidFill>
                  <a:srgbClr val="FF0000"/>
                </a:solidFill>
              </a:rPr>
              <a:t>제어 취소 </a:t>
            </a: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D3EA60C5-DC07-56A1-175C-4FA504518179}"/>
              </a:ext>
            </a:extLst>
          </p:cNvPr>
          <p:cNvSpPr/>
          <p:nvPr/>
        </p:nvSpPr>
        <p:spPr>
          <a:xfrm>
            <a:off x="3835874" y="3337630"/>
            <a:ext cx="232190" cy="29568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/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15A59124-2804-5D15-55B0-2C7401674584}"/>
              </a:ext>
            </a:extLst>
          </p:cNvPr>
          <p:cNvSpPr/>
          <p:nvPr/>
        </p:nvSpPr>
        <p:spPr>
          <a:xfrm>
            <a:off x="6715705" y="3526838"/>
            <a:ext cx="232190" cy="26036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BDCD452-178F-9E32-B204-8E857F3B789F}"/>
              </a:ext>
            </a:extLst>
          </p:cNvPr>
          <p:cNvSpPr txBox="1"/>
          <p:nvPr/>
        </p:nvSpPr>
        <p:spPr>
          <a:xfrm>
            <a:off x="6954618" y="4041238"/>
            <a:ext cx="217484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/>
            <a:r>
              <a:rPr lang="ko-KR" altLang="en-US" sz="9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사물의 탑승 상태 전송</a:t>
            </a:r>
            <a:endParaRPr lang="ko-KR" altLang="ko-KR" sz="9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59D340B-AB9D-7332-3DCE-1CA61DD49B03}"/>
              </a:ext>
            </a:extLst>
          </p:cNvPr>
          <p:cNvSpPr txBox="1"/>
          <p:nvPr/>
        </p:nvSpPr>
        <p:spPr>
          <a:xfrm>
            <a:off x="4083614" y="5379222"/>
            <a:ext cx="14991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 dirty="0">
                <a:solidFill>
                  <a:srgbClr val="FF0000"/>
                </a:solidFill>
              </a:rPr>
              <a:t>목적층 도착 및 하차 요청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3C53A0A-7DE8-5CF0-A808-E270359ECA0C}"/>
              </a:ext>
            </a:extLst>
          </p:cNvPr>
          <p:cNvSpPr txBox="1"/>
          <p:nvPr/>
        </p:nvSpPr>
        <p:spPr>
          <a:xfrm>
            <a:off x="5420549" y="5050930"/>
            <a:ext cx="12811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900" dirty="0">
                <a:solidFill>
                  <a:srgbClr val="FF0000"/>
                </a:solidFill>
              </a:rPr>
              <a:t>탑승 중 </a:t>
            </a:r>
            <a:r>
              <a:rPr lang="en-US" altLang="ko-KR" sz="900" dirty="0">
                <a:solidFill>
                  <a:srgbClr val="FF0000"/>
                </a:solidFill>
              </a:rPr>
              <a:t>-&gt; </a:t>
            </a:r>
            <a:r>
              <a:rPr lang="ko-KR" altLang="en-US" sz="900" dirty="0">
                <a:solidFill>
                  <a:srgbClr val="FF0000"/>
                </a:solidFill>
              </a:rPr>
              <a:t>탑승 완료</a:t>
            </a:r>
          </a:p>
        </p:txBody>
      </p:sp>
      <p:cxnSp>
        <p:nvCxnSpPr>
          <p:cNvPr id="72" name="직선 화살표 연결선 71">
            <a:extLst>
              <a:ext uri="{FF2B5EF4-FFF2-40B4-BE49-F238E27FC236}">
                <a16:creationId xmlns:a16="http://schemas.microsoft.com/office/drawing/2014/main" id="{0E4F4F78-D049-958F-121A-096197C15BEB}"/>
              </a:ext>
            </a:extLst>
          </p:cNvPr>
          <p:cNvCxnSpPr>
            <a:cxnSpLocks/>
          </p:cNvCxnSpPr>
          <p:nvPr/>
        </p:nvCxnSpPr>
        <p:spPr>
          <a:xfrm flipH="1">
            <a:off x="4065492" y="4825229"/>
            <a:ext cx="2616514" cy="451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화살표 연결선 72">
            <a:extLst>
              <a:ext uri="{FF2B5EF4-FFF2-40B4-BE49-F238E27FC236}">
                <a16:creationId xmlns:a16="http://schemas.microsoft.com/office/drawing/2014/main" id="{D38AF251-6EC3-9024-A814-1D1E7156D2C8}"/>
              </a:ext>
            </a:extLst>
          </p:cNvPr>
          <p:cNvCxnSpPr>
            <a:cxnSpLocks/>
          </p:cNvCxnSpPr>
          <p:nvPr/>
        </p:nvCxnSpPr>
        <p:spPr>
          <a:xfrm>
            <a:off x="1806438" y="4636717"/>
            <a:ext cx="2029436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20B9B175-19AB-B86C-1697-FC8CC57230A2}"/>
              </a:ext>
            </a:extLst>
          </p:cNvPr>
          <p:cNvSpPr txBox="1"/>
          <p:nvPr/>
        </p:nvSpPr>
        <p:spPr>
          <a:xfrm>
            <a:off x="2490039" y="4390496"/>
            <a:ext cx="8018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rgbClr val="FF0000"/>
                </a:solidFill>
              </a:rPr>
              <a:t>탑승층 도착</a:t>
            </a:r>
          </a:p>
        </p:txBody>
      </p:sp>
      <p:cxnSp>
        <p:nvCxnSpPr>
          <p:cNvPr id="75" name="직선 화살표 연결선 74">
            <a:extLst>
              <a:ext uri="{FF2B5EF4-FFF2-40B4-BE49-F238E27FC236}">
                <a16:creationId xmlns:a16="http://schemas.microsoft.com/office/drawing/2014/main" id="{1FD5E368-2ECD-1D91-3935-5076B2D2D246}"/>
              </a:ext>
            </a:extLst>
          </p:cNvPr>
          <p:cNvCxnSpPr>
            <a:cxnSpLocks/>
          </p:cNvCxnSpPr>
          <p:nvPr/>
        </p:nvCxnSpPr>
        <p:spPr>
          <a:xfrm>
            <a:off x="1798120" y="5449007"/>
            <a:ext cx="2029436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0C3075F-1024-08AD-F629-F437BDB424C6}"/>
              </a:ext>
            </a:extLst>
          </p:cNvPr>
          <p:cNvSpPr txBox="1"/>
          <p:nvPr/>
        </p:nvSpPr>
        <p:spPr>
          <a:xfrm>
            <a:off x="2481721" y="5202786"/>
            <a:ext cx="8018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>
                <a:solidFill>
                  <a:srgbClr val="FF0000"/>
                </a:solidFill>
              </a:rPr>
              <a:t>목적층 도착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4985148-5148-D5AF-3770-FBEA0D34DC78}"/>
              </a:ext>
            </a:extLst>
          </p:cNvPr>
          <p:cNvSpPr txBox="1"/>
          <p:nvPr/>
        </p:nvSpPr>
        <p:spPr>
          <a:xfrm>
            <a:off x="4090626" y="4584470"/>
            <a:ext cx="14991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 dirty="0">
                <a:solidFill>
                  <a:srgbClr val="FF0000"/>
                </a:solidFill>
              </a:rPr>
              <a:t>탑승층 도착 및 탑승 요청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7339884-3680-FB0C-98EA-909EEB57132D}"/>
              </a:ext>
            </a:extLst>
          </p:cNvPr>
          <p:cNvSpPr txBox="1"/>
          <p:nvPr/>
        </p:nvSpPr>
        <p:spPr>
          <a:xfrm>
            <a:off x="5431128" y="5849707"/>
            <a:ext cx="12811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900" dirty="0">
                <a:solidFill>
                  <a:srgbClr val="FF0000"/>
                </a:solidFill>
              </a:rPr>
              <a:t>하차 중 </a:t>
            </a:r>
            <a:r>
              <a:rPr lang="en-US" altLang="ko-KR" sz="900" dirty="0">
                <a:solidFill>
                  <a:srgbClr val="FF0000"/>
                </a:solidFill>
              </a:rPr>
              <a:t>-&gt; </a:t>
            </a:r>
            <a:r>
              <a:rPr lang="ko-KR" altLang="en-US" sz="900" dirty="0">
                <a:solidFill>
                  <a:srgbClr val="FF0000"/>
                </a:solidFill>
              </a:rPr>
              <a:t>하차 완료</a:t>
            </a:r>
          </a:p>
        </p:txBody>
      </p:sp>
      <p:cxnSp>
        <p:nvCxnSpPr>
          <p:cNvPr id="79" name="직선 화살표 연결선 78">
            <a:extLst>
              <a:ext uri="{FF2B5EF4-FFF2-40B4-BE49-F238E27FC236}">
                <a16:creationId xmlns:a16="http://schemas.microsoft.com/office/drawing/2014/main" id="{1C2DCB35-F1D8-A20A-5A53-4D2CAE856799}"/>
              </a:ext>
            </a:extLst>
          </p:cNvPr>
          <p:cNvCxnSpPr>
            <a:cxnSpLocks/>
          </p:cNvCxnSpPr>
          <p:nvPr/>
        </p:nvCxnSpPr>
        <p:spPr>
          <a:xfrm flipH="1">
            <a:off x="4076071" y="5624006"/>
            <a:ext cx="2616514" cy="451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화살표 연결선 79">
            <a:extLst>
              <a:ext uri="{FF2B5EF4-FFF2-40B4-BE49-F238E27FC236}">
                <a16:creationId xmlns:a16="http://schemas.microsoft.com/office/drawing/2014/main" id="{B4DD2249-E66D-A855-7C02-2AD1ACC7E929}"/>
              </a:ext>
            </a:extLst>
          </p:cNvPr>
          <p:cNvCxnSpPr>
            <a:cxnSpLocks/>
          </p:cNvCxnSpPr>
          <p:nvPr/>
        </p:nvCxnSpPr>
        <p:spPr>
          <a:xfrm>
            <a:off x="4076071" y="3962021"/>
            <a:ext cx="26396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" name="직선 화살표 연결선 80">
            <a:extLst>
              <a:ext uri="{FF2B5EF4-FFF2-40B4-BE49-F238E27FC236}">
                <a16:creationId xmlns:a16="http://schemas.microsoft.com/office/drawing/2014/main" id="{AC55A6D6-A1D5-5CE8-D0E8-78C04E66AA53}"/>
              </a:ext>
            </a:extLst>
          </p:cNvPr>
          <p:cNvCxnSpPr>
            <a:cxnSpLocks/>
          </p:cNvCxnSpPr>
          <p:nvPr/>
        </p:nvCxnSpPr>
        <p:spPr>
          <a:xfrm>
            <a:off x="4069370" y="5619981"/>
            <a:ext cx="26288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2" name="직선 화살표 연결선 81">
            <a:extLst>
              <a:ext uri="{FF2B5EF4-FFF2-40B4-BE49-F238E27FC236}">
                <a16:creationId xmlns:a16="http://schemas.microsoft.com/office/drawing/2014/main" id="{A709D9A3-BC0C-C741-705D-AF611160D8F5}"/>
              </a:ext>
            </a:extLst>
          </p:cNvPr>
          <p:cNvCxnSpPr>
            <a:cxnSpLocks/>
          </p:cNvCxnSpPr>
          <p:nvPr/>
        </p:nvCxnSpPr>
        <p:spPr>
          <a:xfrm>
            <a:off x="4076382" y="4825229"/>
            <a:ext cx="26288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0A85C8C8-9610-00B4-E383-4A8A8AD4307F}"/>
              </a:ext>
            </a:extLst>
          </p:cNvPr>
          <p:cNvSpPr txBox="1"/>
          <p:nvPr/>
        </p:nvSpPr>
        <p:spPr>
          <a:xfrm>
            <a:off x="6922774" y="6007394"/>
            <a:ext cx="84577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/>
            <a:r>
              <a:rPr lang="ko-KR" altLang="en-US" sz="900" i="1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세션 종료</a:t>
            </a:r>
            <a:endParaRPr lang="ko-KR" altLang="ko-KR" sz="900" i="1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8BDBC26-80B2-3CDD-0E2B-078064D27D22}"/>
              </a:ext>
            </a:extLst>
          </p:cNvPr>
          <p:cNvSpPr txBox="1"/>
          <p:nvPr/>
        </p:nvSpPr>
        <p:spPr>
          <a:xfrm>
            <a:off x="2951831" y="3222779"/>
            <a:ext cx="9037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 algn="r"/>
            <a:r>
              <a:rPr lang="ko-KR" altLang="en-US" sz="900" i="1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서비스 시작</a:t>
            </a:r>
            <a:endParaRPr lang="ko-KR" altLang="ko-KR" sz="900" i="1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3501D2D-49FD-A0F5-206B-7A059FF3A0AB}"/>
              </a:ext>
            </a:extLst>
          </p:cNvPr>
          <p:cNvSpPr txBox="1"/>
          <p:nvPr/>
        </p:nvSpPr>
        <p:spPr>
          <a:xfrm>
            <a:off x="6922774" y="3398966"/>
            <a:ext cx="84577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/>
            <a:r>
              <a:rPr lang="ko-KR" altLang="en-US" sz="900" i="1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세션 시작</a:t>
            </a:r>
            <a:endParaRPr lang="ko-KR" altLang="ko-KR" sz="900" i="1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92" name="슬라이드 번호 개체 틀 91">
            <a:extLst>
              <a:ext uri="{FF2B5EF4-FFF2-40B4-BE49-F238E27FC236}">
                <a16:creationId xmlns:a16="http://schemas.microsoft.com/office/drawing/2014/main" id="{56D34BC4-32D1-B05A-7244-67299BEC55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4723B-09EE-49B9-9A5C-1C0F1F56A195}" type="slidenum">
              <a:rPr lang="ko-KR" altLang="en-US" smtClean="0">
                <a:latin typeface="맑은 고딕" panose="020B0503020000020004" pitchFamily="50" charset="-127"/>
              </a:rPr>
              <a:pPr>
                <a:defRPr/>
              </a:pPr>
              <a:t>10</a:t>
            </a:fld>
            <a:r>
              <a:rPr lang="en-US" altLang="ko-KR">
                <a:latin typeface="맑은 고딕" panose="020B0503020000020004" pitchFamily="50" charset="-127"/>
              </a:rPr>
              <a:t>/12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3819038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7D23A0-87EF-94F4-6327-9241E1E6E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" y="66147"/>
            <a:ext cx="4447349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4. </a:t>
            </a:r>
            <a:r>
              <a:rPr lang="ko-KR" alt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개발내용 상세</a:t>
            </a:r>
            <a:endPara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6066A23-A2BE-9570-1052-32CD53587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79" y="476672"/>
            <a:ext cx="9001001" cy="100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7. Open API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기반 엘리베이터 서비스 고도화</a:t>
            </a:r>
            <a:b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</a:br>
            <a:r>
              <a:rPr lang="en-US" altLang="ko-KR" sz="1400" b="1" dirty="0">
                <a:solidFill>
                  <a:srgbClr val="000000"/>
                </a:solidFill>
                <a:latin typeface="+mn-ea"/>
                <a:cs typeface="Arial" charset="0"/>
              </a:rPr>
              <a:t>   </a:t>
            </a:r>
            <a:r>
              <a:rPr lang="en-US" altLang="ko-KR" sz="1050" dirty="0">
                <a:solidFill>
                  <a:srgbClr val="000000"/>
                </a:solidFill>
                <a:latin typeface="+mn-ea"/>
              </a:rPr>
              <a:t>- </a:t>
            </a:r>
            <a:r>
              <a:rPr lang="en-US" altLang="ko-KR" sz="1050" b="1" dirty="0">
                <a:solidFill>
                  <a:srgbClr val="000000"/>
                </a:solidFill>
                <a:latin typeface="+mn-ea"/>
              </a:rPr>
              <a:t>Developer</a:t>
            </a:r>
            <a:r>
              <a:rPr lang="ko-KR" altLang="en-US" sz="1050" b="1" dirty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050" b="1" dirty="0">
                <a:solidFill>
                  <a:srgbClr val="000000"/>
                </a:solidFill>
                <a:latin typeface="+mn-ea"/>
              </a:rPr>
              <a:t>Portal</a:t>
            </a:r>
            <a:r>
              <a:rPr lang="ko-KR" altLang="en-US" sz="1050" b="1" dirty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050" dirty="0">
                <a:solidFill>
                  <a:srgbClr val="000000"/>
                </a:solidFill>
                <a:latin typeface="+mn-ea"/>
              </a:rPr>
              <a:t>:</a:t>
            </a:r>
            <a:r>
              <a:rPr lang="ko-KR" altLang="en-US" sz="1050" dirty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Open</a:t>
            </a:r>
            <a:r>
              <a: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API</a:t>
            </a:r>
            <a:r>
              <a: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플랫폼의 활용성 증대와 편의성 제고를 위하여 개발자 전용 포탈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(Developer Portal)</a:t>
            </a:r>
            <a:r>
              <a: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을 제공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</a:t>
            </a:r>
            <a:b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- </a:t>
            </a:r>
            <a:r>
              <a:rPr lang="en-US" altLang="ko-KR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Server</a:t>
            </a:r>
            <a:r>
              <a: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Platform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</a:t>
            </a:r>
            <a:r>
              <a: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글로벌 광역 네트워크 기반의 </a:t>
            </a:r>
            <a:r>
              <a: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클라우드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API </a:t>
            </a:r>
            <a:r>
              <a: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서버 시스템을 구성하여 시공간의 구애 없이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Open API</a:t>
            </a:r>
            <a:r>
              <a: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의 활용도를 증대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- </a:t>
            </a:r>
            <a:r>
              <a:rPr lang="en-US" altLang="ko-KR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Edge Network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MQTT</a:t>
            </a:r>
            <a:r>
              <a: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등의 호환성 높은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IoT </a:t>
            </a:r>
            <a:r>
              <a: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프로토콜을 지원하여 엘리베이터 현장의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Edge </a:t>
            </a:r>
            <a:r>
              <a: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네트워크를 효율적으로 구성하고 </a:t>
            </a:r>
            <a:b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                        </a:t>
            </a:r>
            <a:r>
              <a: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엘리베이터 서비스를 실시간으로 제공할 수 있음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2D37F57-BBBB-56F5-D2CB-D4FE424F1D64}"/>
              </a:ext>
            </a:extLst>
          </p:cNvPr>
          <p:cNvSpPr/>
          <p:nvPr/>
        </p:nvSpPr>
        <p:spPr>
          <a:xfrm>
            <a:off x="4232920" y="1613381"/>
            <a:ext cx="2363003" cy="1092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Open API Developer Portal </a:t>
            </a:r>
            <a:r>
              <a: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▶</a:t>
            </a:r>
          </a:p>
          <a:p>
            <a:pPr algn="r"/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Open API 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전용 </a:t>
            </a:r>
            <a:r>
              <a: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개발자 포탈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을 통하여 클라이언트의 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Open API 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플랫폼 활용도를 증대합니다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제공 기능</a:t>
            </a:r>
            <a:endParaRPr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 algn="r">
              <a:buFontTx/>
              <a:buChar char="-"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en-US" altLang="ko-KR" sz="11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Party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개발자 등록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관리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 algn="r">
              <a:buFontTx/>
              <a:buChar char="-"/>
            </a:pP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클라이언트 인증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권한 관리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 algn="r">
              <a:buFontTx/>
              <a:buChar char="-"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API Doc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정보 제공 및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API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테스트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 algn="r">
              <a:buFontTx/>
              <a:buChar char="-"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Open API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사용 이력 확인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 algn="r">
              <a:buFontTx/>
              <a:buChar char="-"/>
            </a:pP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C710287D-3201-CF07-D25A-4FE8897DF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375" y="1681398"/>
            <a:ext cx="2631451" cy="4374200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8D1075EB-508B-FFAC-7DB5-195711335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20" y="3826864"/>
            <a:ext cx="3353803" cy="241044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02A7752-9825-3020-B614-F93E435F979A}"/>
              </a:ext>
            </a:extLst>
          </p:cNvPr>
          <p:cNvSpPr txBox="1"/>
          <p:nvPr/>
        </p:nvSpPr>
        <p:spPr>
          <a:xfrm>
            <a:off x="673652" y="2198835"/>
            <a:ext cx="240105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▼ </a:t>
            </a:r>
            <a:r>
              <a:rPr lang="en-US" altLang="ko-KR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Open API</a:t>
            </a:r>
            <a:r>
              <a:rPr lang="ko-KR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플랫폼 구현 기술</a:t>
            </a:r>
            <a:endParaRPr lang="en-US" altLang="ko-KR" sz="11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altLang="ko-KR" sz="11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업계에서 널리 사용되는 표준화된 기술과 프로토콜을 기반으로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Open API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서비스를 구성하여 엘리베이터 서비스를 효과적으로 추상화하고 이동로봇 간 호환성을 제고</a:t>
            </a:r>
            <a:endParaRPr lang="ko-KR" altLang="en-US" sz="11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3" name="Picture 8" descr="AWS] EC2, RDS, S3">
            <a:extLst>
              <a:ext uri="{FF2B5EF4-FFF2-40B4-BE49-F238E27FC236}">
                <a16:creationId xmlns:a16="http://schemas.microsoft.com/office/drawing/2014/main" id="{F9756759-0986-D11E-5D2E-87609377F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2" y="3325569"/>
            <a:ext cx="2213703" cy="166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2" descr="파이썬(Python) 기초 문법 1">
            <a:extLst>
              <a:ext uri="{FF2B5EF4-FFF2-40B4-BE49-F238E27FC236}">
                <a16:creationId xmlns:a16="http://schemas.microsoft.com/office/drawing/2014/main" id="{082E7C84-50BC-4F1A-6851-40B48EC50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245" y="4029032"/>
            <a:ext cx="1673033" cy="104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4">
            <a:extLst>
              <a:ext uri="{FF2B5EF4-FFF2-40B4-BE49-F238E27FC236}">
                <a16:creationId xmlns:a16="http://schemas.microsoft.com/office/drawing/2014/main" id="{2A8FFCB8-457E-9902-D6DB-F38ED3515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52" y="5816670"/>
            <a:ext cx="2093296" cy="32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0">
            <a:extLst>
              <a:ext uri="{FF2B5EF4-FFF2-40B4-BE49-F238E27FC236}">
                <a16:creationId xmlns:a16="http://schemas.microsoft.com/office/drawing/2014/main" id="{6F629115-9E08-6D19-9AEC-F3AAC0F43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39" y="5344615"/>
            <a:ext cx="1167076" cy="389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2">
            <a:extLst>
              <a:ext uri="{FF2B5EF4-FFF2-40B4-BE49-F238E27FC236}">
                <a16:creationId xmlns:a16="http://schemas.microsoft.com/office/drawing/2014/main" id="{DABE0285-0919-DAA2-8C0D-C92F46C56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95" y="4673790"/>
            <a:ext cx="1973342" cy="507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0" descr="Java]Java String 사용시 주의점 · Ryulth">
            <a:extLst>
              <a:ext uri="{FF2B5EF4-FFF2-40B4-BE49-F238E27FC236}">
                <a16:creationId xmlns:a16="http://schemas.microsoft.com/office/drawing/2014/main" id="{4EA15846-39CC-586A-7FA1-9BC2EB953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281" y="4880152"/>
            <a:ext cx="1394496" cy="78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슬라이드 번호 개체 틀 50">
            <a:extLst>
              <a:ext uri="{FF2B5EF4-FFF2-40B4-BE49-F238E27FC236}">
                <a16:creationId xmlns:a16="http://schemas.microsoft.com/office/drawing/2014/main" id="{5D3DAE62-20C8-93A6-26ED-8C70D1FCE3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4723B-09EE-49B9-9A5C-1C0F1F56A195}" type="slidenum">
              <a:rPr lang="ko-KR" altLang="en-US" smtClean="0">
                <a:latin typeface="맑은 고딕" panose="020B0503020000020004" pitchFamily="50" charset="-127"/>
              </a:rPr>
              <a:pPr>
                <a:defRPr/>
              </a:pPr>
              <a:t>11</a:t>
            </a:fld>
            <a:r>
              <a:rPr lang="en-US" altLang="ko-KR">
                <a:latin typeface="맑은 고딕" panose="020B0503020000020004" pitchFamily="50" charset="-127"/>
              </a:rPr>
              <a:t>/12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7565379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7D23A0-87EF-94F4-6327-9241E1E6E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" y="66147"/>
            <a:ext cx="4447349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5. </a:t>
            </a:r>
            <a:r>
              <a:rPr lang="ko-KR" alt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향후 계획</a:t>
            </a:r>
            <a:endPara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001ABE-1101-C8AF-B462-C67A8F6F1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79" y="476672"/>
            <a:ext cx="9001001" cy="314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1. Open API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기반 엘리베이터 서비스 연계 생태계 확장</a:t>
            </a:r>
            <a:b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BMS (Building Management System) </a:t>
            </a:r>
            <a:r>
              <a:rPr lang="ko-KR" altLang="en-US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서비스 개발</a:t>
            </a:r>
            <a:endParaRPr lang="en-US" altLang="ko-KR" sz="12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▷ 실시간 빌딩 연동 현황 분석 서비스</a:t>
            </a:r>
            <a:endParaRPr lang="en-US" altLang="ko-KR" sz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▷ 엘리베이터에 대한 실시간 상태 조회 및 고장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이상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조회 서비스</a:t>
            </a:r>
            <a:endParaRPr lang="en-US" altLang="ko-KR" sz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▷ 엘리베이터 이용 내역 및 관리 서비스</a:t>
            </a: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Open API </a:t>
            </a:r>
            <a:r>
              <a:rPr lang="ko-KR" altLang="en-US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 고도화</a:t>
            </a: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▷ 군관리시스템의 동적 할당을 지원한 로봇 연계 서비스 확장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멀티 로봇 할당 및 실시간 트래픽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밸런싱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▷ 구축 엘리베이터 시스템의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Open API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적용 범위 확대</a:t>
            </a:r>
            <a:b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유지보수 서비스 연계를 통한 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Open API </a:t>
            </a:r>
            <a:r>
              <a:rPr lang="ko-KR" altLang="en-US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기반 현장 시스템 관리 서비스 강화</a:t>
            </a:r>
            <a:br>
              <a:rPr lang="ko-KR" altLang="en-US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▷ 현장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로봇별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연동 및 서비스 제공 현황을 실시간으로 제공하는 서비스</a:t>
            </a:r>
            <a:endParaRPr lang="en-US" altLang="ko-KR" sz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▷ 관리형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Dashboard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통하여 사용자 레벨의 고수준 관리 체계 구축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72D6AF2-6021-C2F1-9173-A6742C0E7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739" y="3645024"/>
            <a:ext cx="4576522" cy="2731800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FB7CFC41-E8ED-71D0-4DC7-D9EDF82B2337}"/>
              </a:ext>
            </a:extLst>
          </p:cNvPr>
          <p:cNvSpPr/>
          <p:nvPr/>
        </p:nvSpPr>
        <p:spPr>
          <a:xfrm>
            <a:off x="7329264" y="5260165"/>
            <a:ext cx="2435011" cy="1092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◀ </a:t>
            </a:r>
            <a:r>
              <a:rPr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Open API </a:t>
            </a:r>
            <a:r>
              <a:rPr lang="ko-KR" altLang="en-US" sz="1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관리형 </a:t>
            </a:r>
            <a:r>
              <a:rPr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Dashboard </a:t>
            </a:r>
            <a:r>
              <a:rPr lang="ko-KR" altLang="en-US" sz="1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예</a:t>
            </a:r>
          </a:p>
          <a:p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Tx/>
              <a:buChar char="-"/>
            </a:pP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로봇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BMS,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ko-KR" alt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원격콜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서비스 관리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Tx/>
              <a:buChar char="-"/>
            </a:pP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실시간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누적 연동 내역 조회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Tx/>
              <a:buChar char="-"/>
            </a:pP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사용자 접근 권한 관리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Tx/>
              <a:buChar char="-"/>
            </a:pP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서비스 운영 상태 조회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Tx/>
              <a:buChar char="-"/>
            </a:pP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슬라이드 번호 개체 틀 13">
            <a:extLst>
              <a:ext uri="{FF2B5EF4-FFF2-40B4-BE49-F238E27FC236}">
                <a16:creationId xmlns:a16="http://schemas.microsoft.com/office/drawing/2014/main" id="{8AB93CFB-225E-3F88-B29F-313D8EE561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4723B-09EE-49B9-9A5C-1C0F1F56A195}" type="slidenum">
              <a:rPr lang="ko-KR" altLang="en-US" smtClean="0">
                <a:latin typeface="맑은 고딕" panose="020B0503020000020004" pitchFamily="50" charset="-127"/>
              </a:rPr>
              <a:pPr>
                <a:defRPr/>
              </a:pPr>
              <a:t>12</a:t>
            </a:fld>
            <a:r>
              <a:rPr lang="en-US" altLang="ko-KR">
                <a:latin typeface="맑은 고딕" panose="020B0503020000020004" pitchFamily="50" charset="-127"/>
              </a:rPr>
              <a:t>/12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9006248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703D2-7579-E4B4-58DF-FC2F7CEB0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79" y="476672"/>
            <a:ext cx="9001001" cy="6012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1.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배경</a:t>
            </a:r>
            <a:b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이동로봇 기술의 발달과 함께 복합건물 내에서 이동로봇의 활용하는 사례가 늘고 있음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b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(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호텔 서빙 로봇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택배 로봇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수거 로봇 등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이동로봇의 활용 사례가 늘고 서비스의 고도화에 따라 건물 내에서 수직으로 이동해야 하는 경우가 빈번히 발생함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건물 내에서 이동로봇의 수직 이동을 지원하기 위하여 기존에 사람이 사용하던 엘리베이터를 그대로 이용하는 경우가 많음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 </a:t>
            </a: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2.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문제점</a:t>
            </a:r>
            <a:b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각각의 이동로봇과 엘리베이터 시스템이 각각의 플랫폼과 개발 언어를 가지고 있으며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b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서로 상이한 통신 프로토콜을 사용하고 있어 상호호환성이 결여되어 있음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b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개별현장에서 엘리베이터 시스템과 로봇의 연동을 위하여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현장별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맞춤 프로그램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프로토콜 개발이 이루어져 많은 </a:t>
            </a:r>
            <a:b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       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개발공수와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비효율적인 유지보수 환경이 유지되고 있음</a:t>
            </a:r>
            <a:endParaRPr lang="en-US" altLang="ko-KR" sz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이동로봇과 엘리베이터 시스템 간 상호연동 시 이동로봇의 승하차를 위한 별도의 시퀀스보다는 기존에 사람이 이용하는 </a:t>
            </a:r>
            <a:b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승하차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시퀀스를 이용하게 됨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b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엘리베이터 승하차를 위하여 이동로봇의 고도화가 요구되며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상호간의 상태정보 교환이 어려워 로봇의 승차 지연이나 </a:t>
            </a:r>
            <a:b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       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실패 등의 예외상황에서 엘리베이터의 운행이 비효율적으로 이루어질 수 있음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.</a:t>
            </a: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US" altLang="ko-KR" sz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3.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목표 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(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개선방향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)</a:t>
            </a:r>
            <a:b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Open API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기반의 표준화된 엘리베이터 제어 서비스를 제공하여 현장 맞춤 개발 및 세팅을 최소화할 수 있는 환경을 마련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이동로봇과 엘리베이터 시스템 간의 상호호환성을 향상시키며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개발된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S/W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의 재사용성을 제고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.</a:t>
            </a:r>
            <a:endParaRPr lang="en-US" altLang="ko-KR" sz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엘리베이터 연동을 위한 이동로봇 전용 프로그램 시퀀스를 적용하여 상호간의 상태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제어 정보 교환이 실시간으로 </a:t>
            </a:r>
            <a:b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이루어질 수 있으며 로봇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승하차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시에도 전체 엘리베이터 운행 효율을 개선할 수 있음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0717EB-4860-1151-EBC3-5AD02F036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" y="66147"/>
            <a:ext cx="4447349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1. </a:t>
            </a:r>
            <a:r>
              <a:rPr lang="ko-KR" alt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요약 </a:t>
            </a:r>
            <a:endPara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F494F96-BC4E-2A66-3EA7-529C11A82F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4723B-09EE-49B9-9A5C-1C0F1F56A195}" type="slidenum">
              <a:rPr lang="ko-KR" altLang="en-US" smtClean="0">
                <a:latin typeface="맑은 고딕" panose="020B0503020000020004" pitchFamily="50" charset="-127"/>
              </a:rPr>
              <a:pPr>
                <a:defRPr/>
              </a:pPr>
              <a:t>2</a:t>
            </a:fld>
            <a:r>
              <a:rPr lang="en-US" altLang="ko-KR">
                <a:latin typeface="맑은 고딕" panose="020B0503020000020004" pitchFamily="50" charset="-127"/>
              </a:rPr>
              <a:t>/12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0554004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직사각형 67">
            <a:extLst>
              <a:ext uri="{FF2B5EF4-FFF2-40B4-BE49-F238E27FC236}">
                <a16:creationId xmlns:a16="http://schemas.microsoft.com/office/drawing/2014/main" id="{984E5B31-A8EB-A477-E445-2A7AEF8E8EFF}"/>
              </a:ext>
            </a:extLst>
          </p:cNvPr>
          <p:cNvSpPr/>
          <p:nvPr/>
        </p:nvSpPr>
        <p:spPr>
          <a:xfrm>
            <a:off x="5169024" y="3494729"/>
            <a:ext cx="4392488" cy="2064560"/>
          </a:xfrm>
          <a:prstGeom prst="rect">
            <a:avLst/>
          </a:prstGeom>
          <a:noFill/>
          <a:ln w="6350">
            <a:solidFill>
              <a:srgbClr val="12741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05900B-3672-2461-9249-E81F97AB9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" y="66147"/>
            <a:ext cx="4447349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2. </a:t>
            </a:r>
            <a:r>
              <a:rPr lang="ko-KR" alt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기존 사례</a:t>
            </a:r>
            <a:endPara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E080E6-5F3F-84F8-B3F2-BF03AEA12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79" y="476672"/>
            <a:ext cx="9001001" cy="2636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1.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감시반 프로그램의 현장 맞춤형 개발을 통한 이동로봇 연동 지원</a:t>
            </a:r>
            <a:b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특정 사이트의 환경에 맞춰 해당 현장의 감시반 프로그램별로 엘리베이터 시스템의 상태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제어 서비스를 제공할 수 있는 </a:t>
            </a:r>
            <a:b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로컬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API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서비스를 구축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해당 현장의 이동로봇만 연동할 수 있고 타 현장에서는 별도의 추가 개발 및 세팅이 필요함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.</a:t>
            </a:r>
            <a:endParaRPr lang="en-US" altLang="ko-KR" sz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연동하는 이동로봇의 플랫폼에 따라 다양한 통신 프로토콜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(TCP, MQTT, RESTful Webservice)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등이 혼재하여 사용됨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b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동일 현장이더라도 이동로봇의 종류가 바뀌거나 플랫폼이 변경되면 상호 추가 개발 작업이 필요함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.</a:t>
            </a:r>
            <a:b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  -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현장별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인증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보안 체계를 도입해야 하므로 안전성 관리가 어렵고 원격에서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현장별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로봇 연동 현황 파악이 어려움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.</a:t>
            </a:r>
            <a:b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2.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감시반 프로그램 기반 로봇 연동 구조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4DAE710-3645-9463-903D-E29919B4DF83}"/>
              </a:ext>
            </a:extLst>
          </p:cNvPr>
          <p:cNvSpPr/>
          <p:nvPr/>
        </p:nvSpPr>
        <p:spPr>
          <a:xfrm>
            <a:off x="488505" y="3633992"/>
            <a:ext cx="2956332" cy="1796024"/>
          </a:xfrm>
          <a:prstGeom prst="rect">
            <a:avLst/>
          </a:prstGeom>
          <a:noFill/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7F578D1-822C-9469-033D-D2AE6FD4F568}"/>
              </a:ext>
            </a:extLst>
          </p:cNvPr>
          <p:cNvSpPr/>
          <p:nvPr/>
        </p:nvSpPr>
        <p:spPr>
          <a:xfrm>
            <a:off x="1430484" y="3800719"/>
            <a:ext cx="1924173" cy="1489456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E6E6D11-4486-765D-38C5-6E01E0FDC54A}"/>
              </a:ext>
            </a:extLst>
          </p:cNvPr>
          <p:cNvSpPr/>
          <p:nvPr/>
        </p:nvSpPr>
        <p:spPr>
          <a:xfrm>
            <a:off x="633699" y="3865011"/>
            <a:ext cx="597880" cy="427071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err="1">
                <a:solidFill>
                  <a:prstClr val="black"/>
                </a:solidFill>
                <a:latin typeface="+mn-ea"/>
              </a:rPr>
              <a:t>제어반</a:t>
            </a:r>
            <a:br>
              <a:rPr lang="en-US" altLang="ko-KR" sz="1000" dirty="0">
                <a:solidFill>
                  <a:prstClr val="black"/>
                </a:solidFill>
                <a:latin typeface="+mn-ea"/>
              </a:rPr>
            </a:b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A</a:t>
            </a:r>
            <a:endParaRPr lang="ko-KR" altLang="en-US" sz="1000" dirty="0"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11" name="연결선: 꺾임 10">
            <a:extLst>
              <a:ext uri="{FF2B5EF4-FFF2-40B4-BE49-F238E27FC236}">
                <a16:creationId xmlns:a16="http://schemas.microsoft.com/office/drawing/2014/main" id="{437E5116-3814-C581-1B3E-555DC36F48D5}"/>
              </a:ext>
            </a:extLst>
          </p:cNvPr>
          <p:cNvCxnSpPr>
            <a:cxnSpLocks/>
            <a:stCxn id="37" idx="1"/>
            <a:endCxn id="39" idx="0"/>
          </p:cNvCxnSpPr>
          <p:nvPr/>
        </p:nvCxnSpPr>
        <p:spPr>
          <a:xfrm rot="10800000" flipV="1">
            <a:off x="2082100" y="4256402"/>
            <a:ext cx="394814" cy="190922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C03E8CC-28C1-4F7C-E915-A908BD3AEB9A}"/>
              </a:ext>
            </a:extLst>
          </p:cNvPr>
          <p:cNvSpPr txBox="1"/>
          <p:nvPr/>
        </p:nvSpPr>
        <p:spPr>
          <a:xfrm>
            <a:off x="3508678" y="4074204"/>
            <a:ext cx="37221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TCP</a:t>
            </a:r>
            <a:endParaRPr lang="ko-KR" altLang="en-US" sz="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6A96D7-C0A2-D286-A920-EDF7D31873B4}"/>
              </a:ext>
            </a:extLst>
          </p:cNvPr>
          <p:cNvSpPr txBox="1"/>
          <p:nvPr/>
        </p:nvSpPr>
        <p:spPr>
          <a:xfrm>
            <a:off x="1387844" y="3806590"/>
            <a:ext cx="15843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로봇 연동 </a:t>
            </a: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API </a:t>
            </a:r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프로그램</a:t>
            </a:r>
            <a:endParaRPr lang="en-US" altLang="ko-KR" sz="10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B51F218-32B9-4524-7FB4-42442C072055}"/>
              </a:ext>
            </a:extLst>
          </p:cNvPr>
          <p:cNvSpPr/>
          <p:nvPr/>
        </p:nvSpPr>
        <p:spPr>
          <a:xfrm>
            <a:off x="632520" y="4746415"/>
            <a:ext cx="597880" cy="427071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통신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단말기</a:t>
            </a:r>
          </a:p>
        </p:txBody>
      </p: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653ECBC6-ECD7-17A5-D162-B15F30169BE1}"/>
              </a:ext>
            </a:extLst>
          </p:cNvPr>
          <p:cNvCxnSpPr>
            <a:cxnSpLocks/>
            <a:stCxn id="18" idx="0"/>
            <a:endCxn id="7" idx="2"/>
          </p:cNvCxnSpPr>
          <p:nvPr/>
        </p:nvCxnSpPr>
        <p:spPr>
          <a:xfrm flipV="1">
            <a:off x="931460" y="4292082"/>
            <a:ext cx="1179" cy="4543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연결선: 꺾임 25">
            <a:extLst>
              <a:ext uri="{FF2B5EF4-FFF2-40B4-BE49-F238E27FC236}">
                <a16:creationId xmlns:a16="http://schemas.microsoft.com/office/drawing/2014/main" id="{423175AE-3A6B-C8FB-6697-36632A95C8D8}"/>
              </a:ext>
            </a:extLst>
          </p:cNvPr>
          <p:cNvCxnSpPr>
            <a:cxnSpLocks/>
            <a:stCxn id="39" idx="1"/>
            <a:endCxn id="18" idx="3"/>
          </p:cNvCxnSpPr>
          <p:nvPr/>
        </p:nvCxnSpPr>
        <p:spPr>
          <a:xfrm rot="10800000" flipV="1">
            <a:off x="1230400" y="4725873"/>
            <a:ext cx="573150" cy="234077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F2219689-2500-AEC2-6E0E-701C5EA8320B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2938608" y="4256402"/>
            <a:ext cx="1079999" cy="1320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7" name="Picture 16" descr="Api Vector SVG Icon - SVG Repo">
            <a:extLst>
              <a:ext uri="{FF2B5EF4-FFF2-40B4-BE49-F238E27FC236}">
                <a16:creationId xmlns:a16="http://schemas.microsoft.com/office/drawing/2014/main" id="{FB724022-D087-3DF1-97B4-9ED721DB9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914" y="4025555"/>
            <a:ext cx="461694" cy="46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26D53266-3AB0-8519-D3DE-B35B2AA3706C}"/>
              </a:ext>
            </a:extLst>
          </p:cNvPr>
          <p:cNvSpPr txBox="1"/>
          <p:nvPr/>
        </p:nvSpPr>
        <p:spPr>
          <a:xfrm>
            <a:off x="2859841" y="4271504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>
                <a:latin typeface="+mn-ea"/>
              </a:rPr>
              <a:t>Closed</a:t>
            </a:r>
            <a:br>
              <a:rPr lang="en-US" altLang="ko-KR" sz="800" b="1" dirty="0">
                <a:latin typeface="+mn-ea"/>
              </a:rPr>
            </a:br>
            <a:r>
              <a:rPr lang="en-US" altLang="ko-KR" sz="800" b="1" dirty="0">
                <a:latin typeface="+mn-ea"/>
              </a:rPr>
              <a:t>API V1</a:t>
            </a:r>
            <a:endParaRPr lang="ko-KR" altLang="en-US" sz="800" b="1" dirty="0">
              <a:latin typeface="+mn-ea"/>
            </a:endParaRPr>
          </a:p>
        </p:txBody>
      </p:sp>
      <p:pic>
        <p:nvPicPr>
          <p:cNvPr id="39" name="Picture 20" descr="Command, configuration, control, management, system icon - Download on  Iconfinder">
            <a:extLst>
              <a:ext uri="{FF2B5EF4-FFF2-40B4-BE49-F238E27FC236}">
                <a16:creationId xmlns:a16="http://schemas.microsoft.com/office/drawing/2014/main" id="{C907EA01-1DFE-99B5-EE04-89EC5DAE8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550" y="4447324"/>
            <a:ext cx="557099" cy="55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E498D77-B07E-980F-035B-FC24863646DD}"/>
              </a:ext>
            </a:extLst>
          </p:cNvPr>
          <p:cNvSpPr txBox="1"/>
          <p:nvPr/>
        </p:nvSpPr>
        <p:spPr>
          <a:xfrm>
            <a:off x="1522490" y="4990859"/>
            <a:ext cx="11192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+mn-ea"/>
              </a:rPr>
              <a:t>EL </a:t>
            </a:r>
            <a:r>
              <a:rPr lang="ko-KR" altLang="en-US" sz="800" dirty="0">
                <a:latin typeface="+mn-ea"/>
              </a:rPr>
              <a:t>상태</a:t>
            </a:r>
            <a:r>
              <a:rPr lang="en-US" altLang="ko-KR" sz="800" dirty="0">
                <a:latin typeface="+mn-ea"/>
              </a:rPr>
              <a:t>/</a:t>
            </a:r>
            <a:r>
              <a:rPr lang="ko-KR" altLang="en-US" sz="800" dirty="0">
                <a:latin typeface="+mn-ea"/>
              </a:rPr>
              <a:t>제어 서비스</a:t>
            </a: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BBC7694A-4B56-4D35-74E7-1EF9F37204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35812" y="3954072"/>
            <a:ext cx="493252" cy="493252"/>
          </a:xfrm>
          <a:prstGeom prst="rect">
            <a:avLst/>
          </a:prstGeom>
        </p:spPr>
      </p:pic>
      <p:sp>
        <p:nvSpPr>
          <p:cNvPr id="42" name="직사각형 41">
            <a:extLst>
              <a:ext uri="{FF2B5EF4-FFF2-40B4-BE49-F238E27FC236}">
                <a16:creationId xmlns:a16="http://schemas.microsoft.com/office/drawing/2014/main" id="{A6C11C7F-28BA-762B-BE91-F22D21CCEF0F}"/>
              </a:ext>
            </a:extLst>
          </p:cNvPr>
          <p:cNvSpPr/>
          <p:nvPr/>
        </p:nvSpPr>
        <p:spPr>
          <a:xfrm>
            <a:off x="344488" y="3494729"/>
            <a:ext cx="4392488" cy="2064560"/>
          </a:xfrm>
          <a:prstGeom prst="rect">
            <a:avLst/>
          </a:prstGeom>
          <a:noFill/>
          <a:ln w="635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1C98BFF-CE1A-FE9B-2A0E-0E092C4D8EE7}"/>
              </a:ext>
            </a:extLst>
          </p:cNvPr>
          <p:cNvSpPr txBox="1"/>
          <p:nvPr/>
        </p:nvSpPr>
        <p:spPr>
          <a:xfrm>
            <a:off x="4066490" y="4468807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dirty="0">
                <a:latin typeface="+mn-ea"/>
              </a:rPr>
              <a:t>로봇</a:t>
            </a:r>
            <a:br>
              <a:rPr lang="en-US" altLang="ko-KR" sz="1000" dirty="0">
                <a:latin typeface="+mn-ea"/>
              </a:rPr>
            </a:br>
            <a:r>
              <a:rPr lang="en-US" altLang="ko-KR" sz="1000" dirty="0">
                <a:latin typeface="+mn-ea"/>
              </a:rPr>
              <a:t>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711D5EB-9B5F-BA95-6794-B7563E04CCFE}"/>
              </a:ext>
            </a:extLst>
          </p:cNvPr>
          <p:cNvSpPr txBox="1"/>
          <p:nvPr/>
        </p:nvSpPr>
        <p:spPr>
          <a:xfrm>
            <a:off x="2216765" y="3212976"/>
            <a:ext cx="6479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latin typeface="+mn-ea"/>
              </a:rPr>
              <a:t>A </a:t>
            </a:r>
            <a:r>
              <a:rPr lang="ko-KR" altLang="en-US" sz="1200" dirty="0">
                <a:latin typeface="+mn-ea"/>
              </a:rPr>
              <a:t>현장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877FC70A-5924-AE90-940D-D21166F9B24F}"/>
              </a:ext>
            </a:extLst>
          </p:cNvPr>
          <p:cNvSpPr/>
          <p:nvPr/>
        </p:nvSpPr>
        <p:spPr>
          <a:xfrm>
            <a:off x="5313041" y="3633992"/>
            <a:ext cx="2956332" cy="1796024"/>
          </a:xfrm>
          <a:prstGeom prst="rect">
            <a:avLst/>
          </a:prstGeom>
          <a:noFill/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7605DE31-ADFE-617B-7883-7F1F4BE2B1DA}"/>
              </a:ext>
            </a:extLst>
          </p:cNvPr>
          <p:cNvSpPr/>
          <p:nvPr/>
        </p:nvSpPr>
        <p:spPr>
          <a:xfrm>
            <a:off x="6255020" y="3800719"/>
            <a:ext cx="1924173" cy="1489456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2481A84F-6ECD-774F-5105-5BC7C1281546}"/>
              </a:ext>
            </a:extLst>
          </p:cNvPr>
          <p:cNvSpPr/>
          <p:nvPr/>
        </p:nvSpPr>
        <p:spPr>
          <a:xfrm>
            <a:off x="5458235" y="3865011"/>
            <a:ext cx="597880" cy="427071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err="1">
                <a:solidFill>
                  <a:prstClr val="black"/>
                </a:solidFill>
                <a:latin typeface="+mn-ea"/>
              </a:rPr>
              <a:t>제어반</a:t>
            </a: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B</a:t>
            </a:r>
            <a:endParaRPr lang="ko-KR" altLang="en-US" sz="1000" dirty="0"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56" name="연결선: 꺾임 55">
            <a:extLst>
              <a:ext uri="{FF2B5EF4-FFF2-40B4-BE49-F238E27FC236}">
                <a16:creationId xmlns:a16="http://schemas.microsoft.com/office/drawing/2014/main" id="{0B839CF8-1F2B-106F-3513-7BC01796A47F}"/>
              </a:ext>
            </a:extLst>
          </p:cNvPr>
          <p:cNvCxnSpPr>
            <a:cxnSpLocks/>
            <a:stCxn id="63" idx="1"/>
            <a:endCxn id="65" idx="0"/>
          </p:cNvCxnSpPr>
          <p:nvPr/>
        </p:nvCxnSpPr>
        <p:spPr>
          <a:xfrm rot="10800000" flipV="1">
            <a:off x="6906636" y="4256402"/>
            <a:ext cx="394814" cy="190922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A02AD20F-FA00-E6D3-1BF8-AC02DAD8B68F}"/>
              </a:ext>
            </a:extLst>
          </p:cNvPr>
          <p:cNvSpPr txBox="1"/>
          <p:nvPr/>
        </p:nvSpPr>
        <p:spPr>
          <a:xfrm>
            <a:off x="8279744" y="4074204"/>
            <a:ext cx="4828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MQTT</a:t>
            </a:r>
            <a:endParaRPr lang="ko-KR" altLang="en-US" sz="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B294D09-B635-14C8-1EE3-BDFC4E8311A9}"/>
              </a:ext>
            </a:extLst>
          </p:cNvPr>
          <p:cNvSpPr txBox="1"/>
          <p:nvPr/>
        </p:nvSpPr>
        <p:spPr>
          <a:xfrm>
            <a:off x="6212380" y="3806590"/>
            <a:ext cx="15843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로봇 연동 </a:t>
            </a: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API </a:t>
            </a:r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프로그램</a:t>
            </a:r>
            <a:endParaRPr lang="en-US" altLang="ko-KR" sz="10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37700D69-4AEC-A90B-0083-341D0E1ADFD5}"/>
              </a:ext>
            </a:extLst>
          </p:cNvPr>
          <p:cNvSpPr/>
          <p:nvPr/>
        </p:nvSpPr>
        <p:spPr>
          <a:xfrm>
            <a:off x="5457056" y="4746415"/>
            <a:ext cx="597880" cy="427071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통신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단말기</a:t>
            </a:r>
          </a:p>
        </p:txBody>
      </p:sp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id="{3ABFA540-931C-2A30-B9E3-1875A70857BD}"/>
              </a:ext>
            </a:extLst>
          </p:cNvPr>
          <p:cNvCxnSpPr>
            <a:cxnSpLocks/>
            <a:stCxn id="59" idx="0"/>
            <a:endCxn id="55" idx="2"/>
          </p:cNvCxnSpPr>
          <p:nvPr/>
        </p:nvCxnSpPr>
        <p:spPr>
          <a:xfrm flipV="1">
            <a:off x="5755996" y="4292082"/>
            <a:ext cx="1179" cy="4543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1" name="연결선: 꺾임 60">
            <a:extLst>
              <a:ext uri="{FF2B5EF4-FFF2-40B4-BE49-F238E27FC236}">
                <a16:creationId xmlns:a16="http://schemas.microsoft.com/office/drawing/2014/main" id="{A8454326-F132-D53B-01C0-E549C68D050F}"/>
              </a:ext>
            </a:extLst>
          </p:cNvPr>
          <p:cNvCxnSpPr>
            <a:cxnSpLocks/>
            <a:stCxn id="65" idx="1"/>
            <a:endCxn id="59" idx="3"/>
          </p:cNvCxnSpPr>
          <p:nvPr/>
        </p:nvCxnSpPr>
        <p:spPr>
          <a:xfrm rot="10800000" flipV="1">
            <a:off x="6054936" y="4725873"/>
            <a:ext cx="573150" cy="234077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" name="직선 화살표 연결선 61">
            <a:extLst>
              <a:ext uri="{FF2B5EF4-FFF2-40B4-BE49-F238E27FC236}">
                <a16:creationId xmlns:a16="http://schemas.microsoft.com/office/drawing/2014/main" id="{738BEC50-0DED-E22E-43E4-8956894A7D3D}"/>
              </a:ext>
            </a:extLst>
          </p:cNvPr>
          <p:cNvCxnSpPr>
            <a:cxnSpLocks/>
            <a:stCxn id="63" idx="3"/>
          </p:cNvCxnSpPr>
          <p:nvPr/>
        </p:nvCxnSpPr>
        <p:spPr>
          <a:xfrm>
            <a:off x="7763144" y="4256402"/>
            <a:ext cx="1079999" cy="1320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3" name="Picture 16" descr="Api Vector SVG Icon - SVG Repo">
            <a:extLst>
              <a:ext uri="{FF2B5EF4-FFF2-40B4-BE49-F238E27FC236}">
                <a16:creationId xmlns:a16="http://schemas.microsoft.com/office/drawing/2014/main" id="{EE63A33B-8881-DAC0-788A-9879A77CD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450" y="4025555"/>
            <a:ext cx="461694" cy="46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48ECEDD8-4698-C82D-0D39-24AF7F608CA8}"/>
              </a:ext>
            </a:extLst>
          </p:cNvPr>
          <p:cNvSpPr txBox="1"/>
          <p:nvPr/>
        </p:nvSpPr>
        <p:spPr>
          <a:xfrm>
            <a:off x="7684377" y="4271504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>
                <a:latin typeface="+mn-ea"/>
              </a:rPr>
              <a:t>Closed</a:t>
            </a:r>
            <a:br>
              <a:rPr lang="en-US" altLang="ko-KR" sz="800" b="1" dirty="0">
                <a:latin typeface="+mn-ea"/>
              </a:rPr>
            </a:br>
            <a:r>
              <a:rPr lang="en-US" altLang="ko-KR" sz="800" b="1" dirty="0">
                <a:latin typeface="+mn-ea"/>
              </a:rPr>
              <a:t>API V2</a:t>
            </a:r>
            <a:endParaRPr lang="ko-KR" altLang="en-US" sz="800" b="1" dirty="0">
              <a:latin typeface="+mn-ea"/>
            </a:endParaRPr>
          </a:p>
        </p:txBody>
      </p:sp>
      <p:pic>
        <p:nvPicPr>
          <p:cNvPr id="65" name="Picture 20" descr="Command, configuration, control, management, system icon - Download on  Iconfinder">
            <a:extLst>
              <a:ext uri="{FF2B5EF4-FFF2-40B4-BE49-F238E27FC236}">
                <a16:creationId xmlns:a16="http://schemas.microsoft.com/office/drawing/2014/main" id="{7796D172-0440-786A-AD4F-9984240C0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086" y="4447324"/>
            <a:ext cx="557099" cy="55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7C5ECF7A-1A0C-FFB4-A370-5B93A56B5E16}"/>
              </a:ext>
            </a:extLst>
          </p:cNvPr>
          <p:cNvSpPr txBox="1"/>
          <p:nvPr/>
        </p:nvSpPr>
        <p:spPr>
          <a:xfrm>
            <a:off x="6347026" y="4990859"/>
            <a:ext cx="11192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+mn-ea"/>
              </a:rPr>
              <a:t>EL </a:t>
            </a:r>
            <a:r>
              <a:rPr lang="ko-KR" altLang="en-US" sz="800" dirty="0">
                <a:latin typeface="+mn-ea"/>
              </a:rPr>
              <a:t>상태</a:t>
            </a:r>
            <a:r>
              <a:rPr lang="en-US" altLang="ko-KR" sz="800" dirty="0">
                <a:latin typeface="+mn-ea"/>
              </a:rPr>
              <a:t>/</a:t>
            </a:r>
            <a:r>
              <a:rPr lang="ko-KR" altLang="en-US" sz="800" dirty="0">
                <a:latin typeface="+mn-ea"/>
              </a:rPr>
              <a:t>제어 서비스</a:t>
            </a:r>
          </a:p>
        </p:txBody>
      </p:sp>
      <p:pic>
        <p:nvPicPr>
          <p:cNvPr id="67" name="그림 66">
            <a:extLst>
              <a:ext uri="{FF2B5EF4-FFF2-40B4-BE49-F238E27FC236}">
                <a16:creationId xmlns:a16="http://schemas.microsoft.com/office/drawing/2014/main" id="{54D1DF42-B421-97AD-A060-D72E19DB06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60348" y="3954072"/>
            <a:ext cx="493252" cy="493252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90833D2D-683E-BA9C-835D-B751A9EDE9C5}"/>
              </a:ext>
            </a:extLst>
          </p:cNvPr>
          <p:cNvSpPr txBox="1"/>
          <p:nvPr/>
        </p:nvSpPr>
        <p:spPr>
          <a:xfrm>
            <a:off x="8891026" y="4468807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dirty="0">
                <a:latin typeface="+mn-ea"/>
              </a:rPr>
              <a:t>로봇</a:t>
            </a:r>
            <a:br>
              <a:rPr lang="en-US" altLang="ko-KR" sz="1000" dirty="0">
                <a:latin typeface="+mn-ea"/>
              </a:rPr>
            </a:br>
            <a:r>
              <a:rPr lang="en-US" altLang="ko-KR" sz="1000" dirty="0">
                <a:latin typeface="+mn-ea"/>
              </a:rPr>
              <a:t>B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D7493A7-2CA7-4435-DE9F-201793D97778}"/>
              </a:ext>
            </a:extLst>
          </p:cNvPr>
          <p:cNvSpPr txBox="1"/>
          <p:nvPr/>
        </p:nvSpPr>
        <p:spPr>
          <a:xfrm>
            <a:off x="7039698" y="3212976"/>
            <a:ext cx="636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latin typeface="+mn-ea"/>
              </a:rPr>
              <a:t>B </a:t>
            </a:r>
            <a:r>
              <a:rPr lang="ko-KR" altLang="en-US" sz="1200" dirty="0">
                <a:latin typeface="+mn-ea"/>
              </a:rPr>
              <a:t>현장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C30CA4E-1F71-5F47-AF2B-9BB4C286E1D6}"/>
              </a:ext>
            </a:extLst>
          </p:cNvPr>
          <p:cNvSpPr txBox="1"/>
          <p:nvPr/>
        </p:nvSpPr>
        <p:spPr>
          <a:xfrm>
            <a:off x="3131027" y="5714344"/>
            <a:ext cx="36439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[ </a:t>
            </a:r>
            <a:r>
              <a:rPr lang="ko-KR" altLang="en-US" sz="1200" b="1" dirty="0">
                <a:latin typeface="+mn-ea"/>
              </a:rPr>
              <a:t>이기종 환경에서의 </a:t>
            </a:r>
            <a:r>
              <a:rPr lang="ko-KR" altLang="en-US" sz="1200" b="1" dirty="0" err="1">
                <a:latin typeface="+mn-ea"/>
              </a:rPr>
              <a:t>현장별</a:t>
            </a:r>
            <a:r>
              <a:rPr lang="ko-KR" altLang="en-US" sz="1200" b="1" dirty="0">
                <a:latin typeface="+mn-ea"/>
              </a:rPr>
              <a:t> 중복 개발</a:t>
            </a:r>
            <a:r>
              <a:rPr lang="en-US" altLang="ko-KR" sz="1200" b="1" dirty="0">
                <a:latin typeface="+mn-ea"/>
              </a:rPr>
              <a:t>/</a:t>
            </a:r>
            <a:r>
              <a:rPr lang="ko-KR" altLang="en-US" sz="1200" b="1" dirty="0">
                <a:latin typeface="+mn-ea"/>
              </a:rPr>
              <a:t>세팅 상황 </a:t>
            </a:r>
            <a:r>
              <a:rPr lang="en-US" altLang="ko-KR" sz="1200" b="1" dirty="0">
                <a:latin typeface="+mn-ea"/>
              </a:rPr>
              <a:t>]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74" name="슬라이드 번호 개체 틀 73">
            <a:extLst>
              <a:ext uri="{FF2B5EF4-FFF2-40B4-BE49-F238E27FC236}">
                <a16:creationId xmlns:a16="http://schemas.microsoft.com/office/drawing/2014/main" id="{6F8AB969-FCEB-48AE-75BD-728B4F9EA9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4723B-09EE-49B9-9A5C-1C0F1F56A195}" type="slidenum">
              <a:rPr lang="ko-KR" altLang="en-US" smtClean="0">
                <a:latin typeface="맑은 고딕" panose="020B0503020000020004" pitchFamily="50" charset="-127"/>
              </a:rPr>
              <a:pPr>
                <a:defRPr/>
              </a:pPr>
              <a:t>3</a:t>
            </a:fld>
            <a:r>
              <a:rPr lang="en-US" altLang="ko-KR">
                <a:latin typeface="맑은 고딕" panose="020B0503020000020004" pitchFamily="50" charset="-127"/>
              </a:rPr>
              <a:t>/12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4857013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05900B-3672-2461-9249-E81F97AB9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" y="66147"/>
            <a:ext cx="4447349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3. </a:t>
            </a:r>
            <a:r>
              <a:rPr lang="ko-KR" alt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개발 목표</a:t>
            </a:r>
            <a:endPara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E080E6-5F3F-84F8-B3F2-BF03AEA12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79" y="476672"/>
            <a:ext cx="9001001" cy="1989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1. Open API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기반 엘리베이터 서비스의 표준화를 통한 이동로봇 지원</a:t>
            </a:r>
            <a:b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여러 엘리베이터 시스템의 상이한 상태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제어 기능을 추상화 하여 공통의 서비스 리스트를 구성하고 </a:t>
            </a:r>
            <a:b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표준화된 웹 프로토콜을 이용하여 제공함으로써 이기종의 플랫폼을 사용하는 이동로봇에 대한 호환성을 제고함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b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클라우드 기반으로 표준화된 엘리베이터 상태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제어 서비스를 제공함으로써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현장별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맞춤 개발에 따라 중복되는 개발 노력을</a:t>
            </a:r>
            <a:b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최소화하고 이에 연동하는 이동로봇의 개발도 공통된 서비스의 개발 및 재사용으로 인해 개발 효율성을 제고함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US" altLang="ko-KR" sz="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2. Open API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기반 로봇 연동 구조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C30CA4E-1F71-5F47-AF2B-9BB4C286E1D6}"/>
              </a:ext>
            </a:extLst>
          </p:cNvPr>
          <p:cNvSpPr txBox="1"/>
          <p:nvPr/>
        </p:nvSpPr>
        <p:spPr>
          <a:xfrm>
            <a:off x="3131027" y="6176337"/>
            <a:ext cx="36439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/>
              <a:t>[ </a:t>
            </a:r>
            <a:r>
              <a:rPr lang="ko-KR" altLang="en-US" sz="1200" b="1" dirty="0"/>
              <a:t>이기종 환경에서의 </a:t>
            </a:r>
            <a:r>
              <a:rPr lang="ko-KR" altLang="en-US" sz="1200" b="1" dirty="0" err="1"/>
              <a:t>현장별</a:t>
            </a:r>
            <a:r>
              <a:rPr lang="ko-KR" altLang="en-US" sz="1200" b="1" dirty="0"/>
              <a:t> 중복 개발</a:t>
            </a:r>
            <a:r>
              <a:rPr lang="en-US" altLang="ko-KR" sz="1200" b="1" dirty="0"/>
              <a:t>/</a:t>
            </a:r>
            <a:r>
              <a:rPr lang="ko-KR" altLang="en-US" sz="1200" b="1" dirty="0"/>
              <a:t>세팅 상황 </a:t>
            </a:r>
            <a:r>
              <a:rPr lang="en-US" altLang="ko-KR" sz="1200" b="1" dirty="0"/>
              <a:t>]</a:t>
            </a:r>
            <a:endParaRPr lang="ko-KR" altLang="en-US" sz="1200" b="1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7B015AF-F1B5-3CD8-DC1C-F8BAC90671B6}"/>
              </a:ext>
            </a:extLst>
          </p:cNvPr>
          <p:cNvSpPr/>
          <p:nvPr/>
        </p:nvSpPr>
        <p:spPr>
          <a:xfrm>
            <a:off x="632520" y="4426901"/>
            <a:ext cx="2853037" cy="1407120"/>
          </a:xfrm>
          <a:prstGeom prst="rect">
            <a:avLst/>
          </a:prstGeom>
          <a:noFill/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40741A8-A1ED-084D-5AAA-DC65E1C4572E}"/>
              </a:ext>
            </a:extLst>
          </p:cNvPr>
          <p:cNvSpPr/>
          <p:nvPr/>
        </p:nvSpPr>
        <p:spPr>
          <a:xfrm>
            <a:off x="1471205" y="4498158"/>
            <a:ext cx="1924173" cy="1259554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4894B54-B36C-D95F-7E23-F90FA4733FC7}"/>
              </a:ext>
            </a:extLst>
          </p:cNvPr>
          <p:cNvSpPr/>
          <p:nvPr/>
        </p:nvSpPr>
        <p:spPr>
          <a:xfrm>
            <a:off x="743451" y="4509769"/>
            <a:ext cx="597880" cy="427071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통신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단말기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1172FD4-7A10-4083-AB65-248283D3FC29}"/>
              </a:ext>
            </a:extLst>
          </p:cNvPr>
          <p:cNvSpPr/>
          <p:nvPr/>
        </p:nvSpPr>
        <p:spPr>
          <a:xfrm>
            <a:off x="3971298" y="3546208"/>
            <a:ext cx="2324302" cy="1615269"/>
          </a:xfrm>
          <a:prstGeom prst="rect">
            <a:avLst/>
          </a:prstGeom>
          <a:noFill/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7BB6ED-E58B-1B75-988A-574DC3A274ED}"/>
              </a:ext>
            </a:extLst>
          </p:cNvPr>
          <p:cNvSpPr txBox="1"/>
          <p:nvPr/>
        </p:nvSpPr>
        <p:spPr>
          <a:xfrm>
            <a:off x="4536972" y="3284350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 dirty="0">
                <a:solidFill>
                  <a:prstClr val="black"/>
                </a:solidFill>
                <a:latin typeface="+mn-ea"/>
              </a:rPr>
              <a:t>Open API Server</a:t>
            </a:r>
            <a:endParaRPr lang="ko-KR" altLang="en-US" sz="1000" b="1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7E8840-4C33-0A1F-4D68-510831A715A8}"/>
              </a:ext>
            </a:extLst>
          </p:cNvPr>
          <p:cNvSpPr txBox="1"/>
          <p:nvPr/>
        </p:nvSpPr>
        <p:spPr>
          <a:xfrm>
            <a:off x="7802250" y="4199354"/>
            <a:ext cx="12650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b="1" dirty="0">
                <a:solidFill>
                  <a:prstClr val="black"/>
                </a:solidFill>
                <a:latin typeface="+mn-ea"/>
              </a:rPr>
              <a:t>외부 시스템</a:t>
            </a:r>
            <a:r>
              <a:rPr lang="en-US" altLang="ko-KR" sz="1000" b="1" dirty="0">
                <a:solidFill>
                  <a:prstClr val="black"/>
                </a:solidFill>
                <a:latin typeface="+mn-ea"/>
              </a:rPr>
              <a:t> (</a:t>
            </a:r>
            <a:r>
              <a:rPr lang="ko-KR" altLang="en-US" sz="1000" b="1" dirty="0">
                <a:solidFill>
                  <a:prstClr val="black"/>
                </a:solidFill>
                <a:latin typeface="+mn-ea"/>
              </a:rPr>
              <a:t>로봇</a:t>
            </a:r>
            <a:r>
              <a:rPr lang="en-US" altLang="ko-KR" sz="1000" b="1" dirty="0">
                <a:solidFill>
                  <a:prstClr val="black"/>
                </a:solidFill>
                <a:latin typeface="+mn-ea"/>
              </a:rPr>
              <a:t>)</a:t>
            </a:r>
            <a:endParaRPr lang="ko-KR" altLang="en-US" sz="1000" b="1" dirty="0"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22" name="연결선: 꺾임 21">
            <a:extLst>
              <a:ext uri="{FF2B5EF4-FFF2-40B4-BE49-F238E27FC236}">
                <a16:creationId xmlns:a16="http://schemas.microsoft.com/office/drawing/2014/main" id="{59EE8A1D-A795-6C6C-8E6A-53514CB3C010}"/>
              </a:ext>
            </a:extLst>
          </p:cNvPr>
          <p:cNvCxnSpPr>
            <a:cxnSpLocks/>
            <a:stCxn id="77" idx="1"/>
            <a:endCxn id="79" idx="3"/>
          </p:cNvCxnSpPr>
          <p:nvPr/>
        </p:nvCxnSpPr>
        <p:spPr>
          <a:xfrm rot="10800000" flipV="1">
            <a:off x="2303015" y="5162899"/>
            <a:ext cx="397403" cy="1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2228833-B84C-4F53-6627-FC29FFFA587E}"/>
              </a:ext>
            </a:extLst>
          </p:cNvPr>
          <p:cNvSpPr txBox="1"/>
          <p:nvPr/>
        </p:nvSpPr>
        <p:spPr>
          <a:xfrm>
            <a:off x="1641129" y="4569288"/>
            <a:ext cx="15843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로봇 연동 </a:t>
            </a: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API </a:t>
            </a:r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프로그램</a:t>
            </a:r>
            <a:endParaRPr lang="en-US" altLang="ko-KR" sz="10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9D15609-8B24-0ED4-BED3-A04E93F7B3E5}"/>
              </a:ext>
            </a:extLst>
          </p:cNvPr>
          <p:cNvSpPr/>
          <p:nvPr/>
        </p:nvSpPr>
        <p:spPr>
          <a:xfrm>
            <a:off x="742272" y="5331443"/>
            <a:ext cx="597880" cy="427071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제어반</a:t>
            </a:r>
            <a:br>
              <a:rPr lang="en-US" altLang="ko-KR" sz="1000" dirty="0">
                <a:solidFill>
                  <a:schemeClr val="tx1"/>
                </a:solidFill>
                <a:latin typeface="+mn-ea"/>
              </a:rPr>
            </a:b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B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BEA2F327-2B7A-0BB5-8D15-9CF5CEF164CD}"/>
              </a:ext>
            </a:extLst>
          </p:cNvPr>
          <p:cNvCxnSpPr>
            <a:cxnSpLocks/>
            <a:stCxn id="30" idx="0"/>
            <a:endCxn id="14" idx="2"/>
          </p:cNvCxnSpPr>
          <p:nvPr/>
        </p:nvCxnSpPr>
        <p:spPr>
          <a:xfrm flipV="1">
            <a:off x="1041212" y="4936840"/>
            <a:ext cx="1179" cy="39460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26F2A8EF-A906-5B5B-371B-FD54A05A37DC}"/>
              </a:ext>
            </a:extLst>
          </p:cNvPr>
          <p:cNvCxnSpPr>
            <a:cxnSpLocks/>
            <a:stCxn id="79" idx="1"/>
            <a:endCxn id="14" idx="3"/>
          </p:cNvCxnSpPr>
          <p:nvPr/>
        </p:nvCxnSpPr>
        <p:spPr>
          <a:xfrm rot="10800000">
            <a:off x="1341331" y="4723305"/>
            <a:ext cx="404584" cy="439596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7" name="Picture 6">
            <a:extLst>
              <a:ext uri="{FF2B5EF4-FFF2-40B4-BE49-F238E27FC236}">
                <a16:creationId xmlns:a16="http://schemas.microsoft.com/office/drawing/2014/main" id="{F3FC397F-63C8-91A1-B140-8059BBADC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834" y="3694583"/>
            <a:ext cx="287194" cy="30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AB24A76F-7DCD-9325-4533-B3CE01C21C6B}"/>
              </a:ext>
            </a:extLst>
          </p:cNvPr>
          <p:cNvSpPr txBox="1"/>
          <p:nvPr/>
        </p:nvSpPr>
        <p:spPr>
          <a:xfrm>
            <a:off x="4611878" y="3728969"/>
            <a:ext cx="3513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latin typeface="+mn-ea"/>
              </a:rPr>
              <a:t>DB</a:t>
            </a:r>
            <a:endParaRPr lang="ko-KR" altLang="en-US" sz="1000" dirty="0">
              <a:latin typeface="+mn-ea"/>
            </a:endParaRPr>
          </a:p>
        </p:txBody>
      </p:sp>
      <p:pic>
        <p:nvPicPr>
          <p:cNvPr id="50" name="Picture 8" descr="Webpage Icons - Download Free Vector Icons | Noun Project">
            <a:extLst>
              <a:ext uri="{FF2B5EF4-FFF2-40B4-BE49-F238E27FC236}">
                <a16:creationId xmlns:a16="http://schemas.microsoft.com/office/drawing/2014/main" id="{6A366117-16C3-4EDD-0F6B-BF56D2EC8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331" y="4479246"/>
            <a:ext cx="476876" cy="492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5549C05B-D047-2727-D772-EF2758C12706}"/>
              </a:ext>
            </a:extLst>
          </p:cNvPr>
          <p:cNvSpPr txBox="1"/>
          <p:nvPr/>
        </p:nvSpPr>
        <p:spPr>
          <a:xfrm>
            <a:off x="4165124" y="4570823"/>
            <a:ext cx="7344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+mn-ea"/>
              </a:rPr>
              <a:t>EL </a:t>
            </a:r>
            <a:r>
              <a:rPr lang="ko-KR" altLang="en-US" sz="800" dirty="0">
                <a:latin typeface="+mn-ea"/>
              </a:rPr>
              <a:t>서비스 </a:t>
            </a:r>
            <a:br>
              <a:rPr lang="en-US" altLang="ko-KR" sz="800" dirty="0">
                <a:latin typeface="+mn-ea"/>
              </a:rPr>
            </a:br>
            <a:r>
              <a:rPr lang="ko-KR" altLang="en-US" sz="800" dirty="0">
                <a:latin typeface="+mn-ea"/>
              </a:rPr>
              <a:t>추상화 서버</a:t>
            </a:r>
          </a:p>
        </p:txBody>
      </p:sp>
      <p:pic>
        <p:nvPicPr>
          <p:cNvPr id="72" name="Picture 16" descr="Api Vector SVG Icon - SVG Repo">
            <a:extLst>
              <a:ext uri="{FF2B5EF4-FFF2-40B4-BE49-F238E27FC236}">
                <a16:creationId xmlns:a16="http://schemas.microsoft.com/office/drawing/2014/main" id="{69092F10-3D47-A016-03F9-AE3AA31AA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519" y="3640708"/>
            <a:ext cx="478500" cy="478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16" descr="Api Vector SVG Icon - SVG Repo">
            <a:extLst>
              <a:ext uri="{FF2B5EF4-FFF2-40B4-BE49-F238E27FC236}">
                <a16:creationId xmlns:a16="http://schemas.microsoft.com/office/drawing/2014/main" id="{EBB1C79C-3822-EFA6-511C-6C072E9EA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417" y="4932053"/>
            <a:ext cx="461694" cy="46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21B6020D-9935-1720-30BE-8A6BBB6AE3F1}"/>
              </a:ext>
            </a:extLst>
          </p:cNvPr>
          <p:cNvSpPr txBox="1"/>
          <p:nvPr/>
        </p:nvSpPr>
        <p:spPr>
          <a:xfrm>
            <a:off x="2681837" y="5375702"/>
            <a:ext cx="4988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+mn-ea"/>
              </a:rPr>
              <a:t>Closed</a:t>
            </a:r>
            <a:br>
              <a:rPr lang="en-US" altLang="ko-KR" sz="800" dirty="0">
                <a:latin typeface="+mn-ea"/>
              </a:rPr>
            </a:br>
            <a:r>
              <a:rPr lang="en-US" altLang="ko-KR" sz="800" dirty="0">
                <a:latin typeface="+mn-ea"/>
              </a:rPr>
              <a:t>API V2</a:t>
            </a:r>
            <a:endParaRPr lang="ko-KR" altLang="en-US" sz="800" dirty="0">
              <a:latin typeface="+mn-ea"/>
            </a:endParaRPr>
          </a:p>
        </p:txBody>
      </p:sp>
      <p:pic>
        <p:nvPicPr>
          <p:cNvPr id="79" name="Picture 20" descr="Command, configuration, control, management, system icon - Download on  Iconfinder">
            <a:extLst>
              <a:ext uri="{FF2B5EF4-FFF2-40B4-BE49-F238E27FC236}">
                <a16:creationId xmlns:a16="http://schemas.microsoft.com/office/drawing/2014/main" id="{9B8F2564-55F1-8502-CD67-07FEE2703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915" y="4884351"/>
            <a:ext cx="557099" cy="55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3DBE2B59-038C-EF2B-CF25-1C45EA9AE2C0}"/>
              </a:ext>
            </a:extLst>
          </p:cNvPr>
          <p:cNvSpPr txBox="1"/>
          <p:nvPr/>
        </p:nvSpPr>
        <p:spPr>
          <a:xfrm>
            <a:off x="1441501" y="5408503"/>
            <a:ext cx="11659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latin typeface="+mn-ea"/>
              </a:rPr>
              <a:t>EL </a:t>
            </a:r>
            <a:r>
              <a:rPr lang="ko-KR" altLang="en-US" sz="800" dirty="0">
                <a:latin typeface="+mn-ea"/>
              </a:rPr>
              <a:t>상태</a:t>
            </a:r>
            <a:r>
              <a:rPr lang="en-US" altLang="ko-KR" sz="800" dirty="0">
                <a:latin typeface="+mn-ea"/>
              </a:rPr>
              <a:t>/</a:t>
            </a:r>
            <a:r>
              <a:rPr lang="ko-KR" altLang="en-US" sz="800" dirty="0">
                <a:latin typeface="+mn-ea"/>
              </a:rPr>
              <a:t>제어 서비스</a:t>
            </a:r>
          </a:p>
        </p:txBody>
      </p:sp>
      <p:pic>
        <p:nvPicPr>
          <p:cNvPr id="81" name="그림 80">
            <a:extLst>
              <a:ext uri="{FF2B5EF4-FFF2-40B4-BE49-F238E27FC236}">
                <a16:creationId xmlns:a16="http://schemas.microsoft.com/office/drawing/2014/main" id="{956904C2-EDAE-E4F1-6F39-16E36AC0AB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11873" y="3269487"/>
            <a:ext cx="493252" cy="493252"/>
          </a:xfrm>
          <a:prstGeom prst="rect">
            <a:avLst/>
          </a:prstGeom>
        </p:spPr>
      </p:pic>
      <p:sp>
        <p:nvSpPr>
          <p:cNvPr id="82" name="직사각형 81">
            <a:extLst>
              <a:ext uri="{FF2B5EF4-FFF2-40B4-BE49-F238E27FC236}">
                <a16:creationId xmlns:a16="http://schemas.microsoft.com/office/drawing/2014/main" id="{FB23B192-AA46-F9C7-B51C-61E10B2FD6A1}"/>
              </a:ext>
            </a:extLst>
          </p:cNvPr>
          <p:cNvSpPr/>
          <p:nvPr/>
        </p:nvSpPr>
        <p:spPr>
          <a:xfrm>
            <a:off x="7499307" y="3119616"/>
            <a:ext cx="1870976" cy="90967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pic>
        <p:nvPicPr>
          <p:cNvPr id="84" name="그림 83">
            <a:extLst>
              <a:ext uri="{FF2B5EF4-FFF2-40B4-BE49-F238E27FC236}">
                <a16:creationId xmlns:a16="http://schemas.microsoft.com/office/drawing/2014/main" id="{3F3F09B1-3AB7-8B5D-3EF6-B0820FAC779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734" y="4192204"/>
            <a:ext cx="323276" cy="323276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BF60AD40-8E5E-A83A-D997-118770277B17}"/>
              </a:ext>
            </a:extLst>
          </p:cNvPr>
          <p:cNvSpPr txBox="1"/>
          <p:nvPr/>
        </p:nvSpPr>
        <p:spPr>
          <a:xfrm>
            <a:off x="8506481" y="3759746"/>
            <a:ext cx="7360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+mn-ea"/>
              </a:rPr>
              <a:t>A </a:t>
            </a:r>
            <a:r>
              <a:rPr lang="ko-KR" altLang="en-US" sz="800" dirty="0">
                <a:latin typeface="+mn-ea"/>
              </a:rPr>
              <a:t>현장 로봇</a:t>
            </a:r>
            <a:endParaRPr lang="en-US" altLang="ko-KR" sz="800" dirty="0">
              <a:latin typeface="+mn-ea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A19D3B0-1D3B-31ED-6D68-D5B59D577D22}"/>
              </a:ext>
            </a:extLst>
          </p:cNvPr>
          <p:cNvSpPr txBox="1"/>
          <p:nvPr/>
        </p:nvSpPr>
        <p:spPr>
          <a:xfrm>
            <a:off x="3455844" y="5614268"/>
            <a:ext cx="636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latin typeface="+mn-ea"/>
              </a:rPr>
              <a:t>B </a:t>
            </a:r>
            <a:r>
              <a:rPr lang="ko-KR" altLang="en-US" sz="1200" dirty="0">
                <a:latin typeface="+mn-ea"/>
              </a:rPr>
              <a:t>현장</a:t>
            </a:r>
          </a:p>
        </p:txBody>
      </p:sp>
      <p:sp>
        <p:nvSpPr>
          <p:cNvPr id="124" name="직사각형 123">
            <a:extLst>
              <a:ext uri="{FF2B5EF4-FFF2-40B4-BE49-F238E27FC236}">
                <a16:creationId xmlns:a16="http://schemas.microsoft.com/office/drawing/2014/main" id="{AB951747-39DE-D7B6-9A5A-722583EF3B9F}"/>
              </a:ext>
            </a:extLst>
          </p:cNvPr>
          <p:cNvSpPr/>
          <p:nvPr/>
        </p:nvSpPr>
        <p:spPr>
          <a:xfrm>
            <a:off x="632520" y="2812553"/>
            <a:ext cx="2853037" cy="1407120"/>
          </a:xfrm>
          <a:prstGeom prst="rect">
            <a:avLst/>
          </a:prstGeom>
          <a:noFill/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25" name="직사각형 124">
            <a:extLst>
              <a:ext uri="{FF2B5EF4-FFF2-40B4-BE49-F238E27FC236}">
                <a16:creationId xmlns:a16="http://schemas.microsoft.com/office/drawing/2014/main" id="{99A8B41F-1FE3-78A2-E805-69C0ED0112BE}"/>
              </a:ext>
            </a:extLst>
          </p:cNvPr>
          <p:cNvSpPr/>
          <p:nvPr/>
        </p:nvSpPr>
        <p:spPr>
          <a:xfrm>
            <a:off x="1471205" y="2883810"/>
            <a:ext cx="1924173" cy="1259554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26" name="직사각형 125">
            <a:extLst>
              <a:ext uri="{FF2B5EF4-FFF2-40B4-BE49-F238E27FC236}">
                <a16:creationId xmlns:a16="http://schemas.microsoft.com/office/drawing/2014/main" id="{B0916C68-0422-763A-2A60-7B52B52273BA}"/>
              </a:ext>
            </a:extLst>
          </p:cNvPr>
          <p:cNvSpPr/>
          <p:nvPr/>
        </p:nvSpPr>
        <p:spPr>
          <a:xfrm>
            <a:off x="743451" y="2895421"/>
            <a:ext cx="597880" cy="427071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err="1">
                <a:solidFill>
                  <a:prstClr val="black"/>
                </a:solidFill>
                <a:latin typeface="+mn-ea"/>
              </a:rPr>
              <a:t>제어반</a:t>
            </a:r>
            <a:br>
              <a:rPr lang="en-US" altLang="ko-KR" sz="1000" dirty="0">
                <a:solidFill>
                  <a:prstClr val="black"/>
                </a:solidFill>
                <a:latin typeface="+mn-ea"/>
              </a:rPr>
            </a:b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A</a:t>
            </a:r>
          </a:p>
        </p:txBody>
      </p:sp>
      <p:cxnSp>
        <p:nvCxnSpPr>
          <p:cNvPr id="127" name="연결선: 꺾임 126">
            <a:extLst>
              <a:ext uri="{FF2B5EF4-FFF2-40B4-BE49-F238E27FC236}">
                <a16:creationId xmlns:a16="http://schemas.microsoft.com/office/drawing/2014/main" id="{D5C91230-D5AB-6DC3-990E-95FB4DF457CF}"/>
              </a:ext>
            </a:extLst>
          </p:cNvPr>
          <p:cNvCxnSpPr>
            <a:cxnSpLocks/>
            <a:stCxn id="132" idx="1"/>
            <a:endCxn id="134" idx="3"/>
          </p:cNvCxnSpPr>
          <p:nvPr/>
        </p:nvCxnSpPr>
        <p:spPr>
          <a:xfrm rot="10800000" flipV="1">
            <a:off x="2303015" y="3548551"/>
            <a:ext cx="397403" cy="1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0BE71900-12B1-6CDE-F3F9-CE79E4E702AC}"/>
              </a:ext>
            </a:extLst>
          </p:cNvPr>
          <p:cNvSpPr txBox="1"/>
          <p:nvPr/>
        </p:nvSpPr>
        <p:spPr>
          <a:xfrm>
            <a:off x="1641129" y="2954940"/>
            <a:ext cx="15843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로봇 연동 </a:t>
            </a: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API </a:t>
            </a:r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프로그램</a:t>
            </a:r>
            <a:endParaRPr lang="en-US" altLang="ko-KR" sz="10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29" name="직사각형 128">
            <a:extLst>
              <a:ext uri="{FF2B5EF4-FFF2-40B4-BE49-F238E27FC236}">
                <a16:creationId xmlns:a16="http://schemas.microsoft.com/office/drawing/2014/main" id="{D70A142D-6C04-2CBF-5C76-15955831AAC2}"/>
              </a:ext>
            </a:extLst>
          </p:cNvPr>
          <p:cNvSpPr/>
          <p:nvPr/>
        </p:nvSpPr>
        <p:spPr>
          <a:xfrm>
            <a:off x="742272" y="3717095"/>
            <a:ext cx="597880" cy="427071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통신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단말기</a:t>
            </a:r>
          </a:p>
        </p:txBody>
      </p:sp>
      <p:cxnSp>
        <p:nvCxnSpPr>
          <p:cNvPr id="130" name="직선 화살표 연결선 129">
            <a:extLst>
              <a:ext uri="{FF2B5EF4-FFF2-40B4-BE49-F238E27FC236}">
                <a16:creationId xmlns:a16="http://schemas.microsoft.com/office/drawing/2014/main" id="{466E382D-A8CB-F5F0-7D7A-7D0F9192710E}"/>
              </a:ext>
            </a:extLst>
          </p:cNvPr>
          <p:cNvCxnSpPr>
            <a:cxnSpLocks/>
            <a:stCxn id="129" idx="0"/>
            <a:endCxn id="126" idx="2"/>
          </p:cNvCxnSpPr>
          <p:nvPr/>
        </p:nvCxnSpPr>
        <p:spPr>
          <a:xfrm flipV="1">
            <a:off x="1041212" y="3322492"/>
            <a:ext cx="1179" cy="39460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1" name="연결선: 꺾임 130">
            <a:extLst>
              <a:ext uri="{FF2B5EF4-FFF2-40B4-BE49-F238E27FC236}">
                <a16:creationId xmlns:a16="http://schemas.microsoft.com/office/drawing/2014/main" id="{7F03F92E-87A1-4FCF-EF07-FD9EA345132A}"/>
              </a:ext>
            </a:extLst>
          </p:cNvPr>
          <p:cNvCxnSpPr>
            <a:cxnSpLocks/>
            <a:stCxn id="134" idx="1"/>
            <a:endCxn id="129" idx="3"/>
          </p:cNvCxnSpPr>
          <p:nvPr/>
        </p:nvCxnSpPr>
        <p:spPr>
          <a:xfrm rot="10800000" flipV="1">
            <a:off x="1340153" y="3548553"/>
            <a:ext cx="405763" cy="382078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32" name="Picture 16" descr="Api Vector SVG Icon - SVG Repo">
            <a:extLst>
              <a:ext uri="{FF2B5EF4-FFF2-40B4-BE49-F238E27FC236}">
                <a16:creationId xmlns:a16="http://schemas.microsoft.com/office/drawing/2014/main" id="{1077865B-5979-185D-2E59-F37F9B53A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417" y="3317705"/>
            <a:ext cx="461694" cy="46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" name="TextBox 132">
            <a:extLst>
              <a:ext uri="{FF2B5EF4-FFF2-40B4-BE49-F238E27FC236}">
                <a16:creationId xmlns:a16="http://schemas.microsoft.com/office/drawing/2014/main" id="{4376DD5D-8887-E68E-AF2F-681B7EFB4F04}"/>
              </a:ext>
            </a:extLst>
          </p:cNvPr>
          <p:cNvSpPr txBox="1"/>
          <p:nvPr/>
        </p:nvSpPr>
        <p:spPr>
          <a:xfrm>
            <a:off x="2681837" y="3761354"/>
            <a:ext cx="4988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+mn-ea"/>
              </a:rPr>
              <a:t>Closed</a:t>
            </a:r>
            <a:br>
              <a:rPr lang="en-US" altLang="ko-KR" sz="800" dirty="0">
                <a:latin typeface="+mn-ea"/>
              </a:rPr>
            </a:br>
            <a:r>
              <a:rPr lang="en-US" altLang="ko-KR" sz="800" dirty="0">
                <a:latin typeface="+mn-ea"/>
              </a:rPr>
              <a:t>API V1</a:t>
            </a:r>
            <a:endParaRPr lang="ko-KR" altLang="en-US" sz="800" dirty="0">
              <a:latin typeface="+mn-ea"/>
            </a:endParaRPr>
          </a:p>
        </p:txBody>
      </p:sp>
      <p:pic>
        <p:nvPicPr>
          <p:cNvPr id="134" name="Picture 20" descr="Command, configuration, control, management, system icon - Download on  Iconfinder">
            <a:extLst>
              <a:ext uri="{FF2B5EF4-FFF2-40B4-BE49-F238E27FC236}">
                <a16:creationId xmlns:a16="http://schemas.microsoft.com/office/drawing/2014/main" id="{58F92FE4-EF4B-52A3-1668-9A2F52C06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915" y="3270003"/>
            <a:ext cx="557099" cy="55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TextBox 134">
            <a:extLst>
              <a:ext uri="{FF2B5EF4-FFF2-40B4-BE49-F238E27FC236}">
                <a16:creationId xmlns:a16="http://schemas.microsoft.com/office/drawing/2014/main" id="{8739997C-D273-0A5A-2043-3936C6CC49B9}"/>
              </a:ext>
            </a:extLst>
          </p:cNvPr>
          <p:cNvSpPr txBox="1"/>
          <p:nvPr/>
        </p:nvSpPr>
        <p:spPr>
          <a:xfrm>
            <a:off x="1441501" y="3794155"/>
            <a:ext cx="11659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latin typeface="+mn-ea"/>
              </a:rPr>
              <a:t>EL </a:t>
            </a:r>
            <a:r>
              <a:rPr lang="ko-KR" altLang="en-US" sz="800" dirty="0">
                <a:latin typeface="+mn-ea"/>
              </a:rPr>
              <a:t>상태</a:t>
            </a:r>
            <a:r>
              <a:rPr lang="en-US" altLang="ko-KR" sz="800" dirty="0">
                <a:latin typeface="+mn-ea"/>
              </a:rPr>
              <a:t>/</a:t>
            </a:r>
            <a:r>
              <a:rPr lang="ko-KR" altLang="en-US" sz="800" dirty="0">
                <a:latin typeface="+mn-ea"/>
              </a:rPr>
              <a:t>제어 서비스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20DF2247-BA43-B9C7-7489-766AF7BAA85B}"/>
              </a:ext>
            </a:extLst>
          </p:cNvPr>
          <p:cNvSpPr txBox="1"/>
          <p:nvPr/>
        </p:nvSpPr>
        <p:spPr>
          <a:xfrm>
            <a:off x="3460530" y="2780928"/>
            <a:ext cx="6479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latin typeface="+mn-ea"/>
              </a:rPr>
              <a:t>A </a:t>
            </a:r>
            <a:r>
              <a:rPr lang="ko-KR" altLang="en-US" sz="1200" dirty="0">
                <a:latin typeface="+mn-ea"/>
              </a:rPr>
              <a:t>현장</a:t>
            </a:r>
          </a:p>
        </p:txBody>
      </p:sp>
      <p:cxnSp>
        <p:nvCxnSpPr>
          <p:cNvPr id="138" name="연결선: 꺾임 137">
            <a:extLst>
              <a:ext uri="{FF2B5EF4-FFF2-40B4-BE49-F238E27FC236}">
                <a16:creationId xmlns:a16="http://schemas.microsoft.com/office/drawing/2014/main" id="{7945C2E5-EB77-A0FF-4563-70F82F8F0E03}"/>
              </a:ext>
            </a:extLst>
          </p:cNvPr>
          <p:cNvCxnSpPr>
            <a:cxnSpLocks/>
            <a:stCxn id="132" idx="3"/>
            <a:endCxn id="84" idx="1"/>
          </p:cNvCxnSpPr>
          <p:nvPr/>
        </p:nvCxnSpPr>
        <p:spPr>
          <a:xfrm>
            <a:off x="3162111" y="3548552"/>
            <a:ext cx="1208623" cy="805290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1" name="연결선: 꺾임 140">
            <a:extLst>
              <a:ext uri="{FF2B5EF4-FFF2-40B4-BE49-F238E27FC236}">
                <a16:creationId xmlns:a16="http://schemas.microsoft.com/office/drawing/2014/main" id="{A8787D93-3875-EF25-4CEF-414D7327FE12}"/>
              </a:ext>
            </a:extLst>
          </p:cNvPr>
          <p:cNvCxnSpPr>
            <a:cxnSpLocks/>
            <a:stCxn id="84" idx="1"/>
            <a:endCxn id="77" idx="3"/>
          </p:cNvCxnSpPr>
          <p:nvPr/>
        </p:nvCxnSpPr>
        <p:spPr>
          <a:xfrm rot="10800000" flipV="1">
            <a:off x="3162112" y="4353842"/>
            <a:ext cx="1208623" cy="809058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4" name="직선 화살표 연결선 143">
            <a:extLst>
              <a:ext uri="{FF2B5EF4-FFF2-40B4-BE49-F238E27FC236}">
                <a16:creationId xmlns:a16="http://schemas.microsoft.com/office/drawing/2014/main" id="{FB7F7F65-65B1-5ADC-5863-8C3366CA361B}"/>
              </a:ext>
            </a:extLst>
          </p:cNvPr>
          <p:cNvCxnSpPr>
            <a:cxnSpLocks/>
            <a:stCxn id="84" idx="0"/>
            <a:endCxn id="47" idx="2"/>
          </p:cNvCxnSpPr>
          <p:nvPr/>
        </p:nvCxnSpPr>
        <p:spPr>
          <a:xfrm flipH="1" flipV="1">
            <a:off x="4526431" y="4002279"/>
            <a:ext cx="5941" cy="1899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8" name="연결선: 꺾임 147">
            <a:extLst>
              <a:ext uri="{FF2B5EF4-FFF2-40B4-BE49-F238E27FC236}">
                <a16:creationId xmlns:a16="http://schemas.microsoft.com/office/drawing/2014/main" id="{DE9FE1D8-1EC1-1B9F-1056-2E7D1A8BE116}"/>
              </a:ext>
            </a:extLst>
          </p:cNvPr>
          <p:cNvCxnSpPr>
            <a:cxnSpLocks/>
            <a:stCxn id="84" idx="3"/>
            <a:endCxn id="72" idx="1"/>
          </p:cNvCxnSpPr>
          <p:nvPr/>
        </p:nvCxnSpPr>
        <p:spPr>
          <a:xfrm flipV="1">
            <a:off x="4694010" y="3879957"/>
            <a:ext cx="823509" cy="473885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1" name="연결선: 꺾임 150">
            <a:extLst>
              <a:ext uri="{FF2B5EF4-FFF2-40B4-BE49-F238E27FC236}">
                <a16:creationId xmlns:a16="http://schemas.microsoft.com/office/drawing/2014/main" id="{0A0D343F-5BFF-1D75-51CB-8A605ECB7419}"/>
              </a:ext>
            </a:extLst>
          </p:cNvPr>
          <p:cNvCxnSpPr>
            <a:cxnSpLocks/>
            <a:stCxn id="84" idx="3"/>
            <a:endCxn id="50" idx="1"/>
          </p:cNvCxnSpPr>
          <p:nvPr/>
        </p:nvCxnSpPr>
        <p:spPr>
          <a:xfrm>
            <a:off x="4694010" y="4353842"/>
            <a:ext cx="824321" cy="371855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7" name="TextBox 156">
            <a:extLst>
              <a:ext uri="{FF2B5EF4-FFF2-40B4-BE49-F238E27FC236}">
                <a16:creationId xmlns:a16="http://schemas.microsoft.com/office/drawing/2014/main" id="{4774F8AE-84C8-F279-A7C0-40654A678E71}"/>
              </a:ext>
            </a:extLst>
          </p:cNvPr>
          <p:cNvSpPr txBox="1"/>
          <p:nvPr/>
        </p:nvSpPr>
        <p:spPr>
          <a:xfrm>
            <a:off x="5362270" y="4119786"/>
            <a:ext cx="7889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+mn-ea"/>
              </a:rPr>
              <a:t>Open API V1</a:t>
            </a:r>
            <a:endParaRPr lang="ko-KR" altLang="en-US" sz="800" dirty="0">
              <a:latin typeface="+mn-ea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74B18AE1-392F-9589-BA31-47F4A59BCA06}"/>
              </a:ext>
            </a:extLst>
          </p:cNvPr>
          <p:cNvSpPr txBox="1"/>
          <p:nvPr/>
        </p:nvSpPr>
        <p:spPr>
          <a:xfrm>
            <a:off x="5324600" y="4923662"/>
            <a:ext cx="8643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+mn-ea"/>
              </a:rPr>
              <a:t>Developer Site</a:t>
            </a:r>
            <a:endParaRPr lang="ko-KR" altLang="en-US" sz="800" dirty="0">
              <a:latin typeface="+mn-ea"/>
            </a:endParaRPr>
          </a:p>
        </p:txBody>
      </p:sp>
      <p:pic>
        <p:nvPicPr>
          <p:cNvPr id="159" name="그림 158">
            <a:extLst>
              <a:ext uri="{FF2B5EF4-FFF2-40B4-BE49-F238E27FC236}">
                <a16:creationId xmlns:a16="http://schemas.microsoft.com/office/drawing/2014/main" id="{8D9B83BB-AEBC-399D-E9CC-9F56CB086C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11873" y="4881309"/>
            <a:ext cx="493252" cy="493252"/>
          </a:xfrm>
          <a:prstGeom prst="rect">
            <a:avLst/>
          </a:prstGeom>
        </p:spPr>
      </p:pic>
      <p:sp>
        <p:nvSpPr>
          <p:cNvPr id="160" name="직사각형 159">
            <a:extLst>
              <a:ext uri="{FF2B5EF4-FFF2-40B4-BE49-F238E27FC236}">
                <a16:creationId xmlns:a16="http://schemas.microsoft.com/office/drawing/2014/main" id="{EDD6E810-8F46-2D85-578E-CCB1459E6A66}"/>
              </a:ext>
            </a:extLst>
          </p:cNvPr>
          <p:cNvSpPr/>
          <p:nvPr/>
        </p:nvSpPr>
        <p:spPr>
          <a:xfrm>
            <a:off x="7499307" y="4614756"/>
            <a:ext cx="1870976" cy="90967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pic>
        <p:nvPicPr>
          <p:cNvPr id="161" name="그림 160">
            <a:extLst>
              <a:ext uri="{FF2B5EF4-FFF2-40B4-BE49-F238E27FC236}">
                <a16:creationId xmlns:a16="http://schemas.microsoft.com/office/drawing/2014/main" id="{8C6D908D-A960-6DB2-C43B-12C0E90BE9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163" y="3351949"/>
            <a:ext cx="323276" cy="323276"/>
          </a:xfrm>
          <a:prstGeom prst="rect">
            <a:avLst/>
          </a:prstGeom>
        </p:spPr>
      </p:pic>
      <p:pic>
        <p:nvPicPr>
          <p:cNvPr id="162" name="그림 161">
            <a:extLst>
              <a:ext uri="{FF2B5EF4-FFF2-40B4-BE49-F238E27FC236}">
                <a16:creationId xmlns:a16="http://schemas.microsoft.com/office/drawing/2014/main" id="{359B57A6-A9F2-F136-45F9-6D4A007CB8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163" y="4966297"/>
            <a:ext cx="323276" cy="323276"/>
          </a:xfrm>
          <a:prstGeom prst="rect">
            <a:avLst/>
          </a:prstGeom>
        </p:spPr>
      </p:pic>
      <p:cxnSp>
        <p:nvCxnSpPr>
          <p:cNvPr id="163" name="연결선: 꺾임 162">
            <a:extLst>
              <a:ext uri="{FF2B5EF4-FFF2-40B4-BE49-F238E27FC236}">
                <a16:creationId xmlns:a16="http://schemas.microsoft.com/office/drawing/2014/main" id="{9838E5D5-64AC-DBB9-2D03-51B756EAFF00}"/>
              </a:ext>
            </a:extLst>
          </p:cNvPr>
          <p:cNvCxnSpPr>
            <a:cxnSpLocks/>
            <a:stCxn id="72" idx="3"/>
            <a:endCxn id="161" idx="1"/>
          </p:cNvCxnSpPr>
          <p:nvPr/>
        </p:nvCxnSpPr>
        <p:spPr>
          <a:xfrm flipV="1">
            <a:off x="5996019" y="3513587"/>
            <a:ext cx="1816144" cy="366370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6" name="연결선: 꺾임 165">
            <a:extLst>
              <a:ext uri="{FF2B5EF4-FFF2-40B4-BE49-F238E27FC236}">
                <a16:creationId xmlns:a16="http://schemas.microsoft.com/office/drawing/2014/main" id="{C1A6902A-D965-E8F3-74F5-794FAEFC7ABD}"/>
              </a:ext>
            </a:extLst>
          </p:cNvPr>
          <p:cNvCxnSpPr>
            <a:cxnSpLocks/>
            <a:stCxn id="72" idx="3"/>
            <a:endCxn id="162" idx="1"/>
          </p:cNvCxnSpPr>
          <p:nvPr/>
        </p:nvCxnSpPr>
        <p:spPr>
          <a:xfrm>
            <a:off x="5996019" y="3879957"/>
            <a:ext cx="1816144" cy="1247978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F1CF248A-E3D0-FE03-63C2-D1C010F06147}"/>
              </a:ext>
            </a:extLst>
          </p:cNvPr>
          <p:cNvSpPr txBox="1"/>
          <p:nvPr/>
        </p:nvSpPr>
        <p:spPr>
          <a:xfrm>
            <a:off x="6398045" y="3674628"/>
            <a:ext cx="4235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REST</a:t>
            </a:r>
            <a:endParaRPr lang="ko-KR" altLang="en-US" sz="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41B5CAEF-2F0E-69E8-4DEC-7EF752A4BF01}"/>
              </a:ext>
            </a:extLst>
          </p:cNvPr>
          <p:cNvSpPr txBox="1"/>
          <p:nvPr/>
        </p:nvSpPr>
        <p:spPr>
          <a:xfrm>
            <a:off x="7605751" y="3759746"/>
            <a:ext cx="7361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+mn-ea"/>
              </a:rPr>
              <a:t>A </a:t>
            </a:r>
            <a:r>
              <a:rPr lang="ko-KR" altLang="en-US" sz="800" dirty="0">
                <a:latin typeface="+mn-ea"/>
              </a:rPr>
              <a:t>로봇 서버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145BEEBD-9700-87E0-F9BD-5B39D6C8BA5C}"/>
              </a:ext>
            </a:extLst>
          </p:cNvPr>
          <p:cNvSpPr txBox="1"/>
          <p:nvPr/>
        </p:nvSpPr>
        <p:spPr>
          <a:xfrm>
            <a:off x="7609759" y="4681839"/>
            <a:ext cx="7280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+mn-ea"/>
              </a:rPr>
              <a:t>B </a:t>
            </a:r>
            <a:r>
              <a:rPr lang="ko-KR" altLang="en-US" sz="800" dirty="0">
                <a:latin typeface="+mn-ea"/>
              </a:rPr>
              <a:t>로봇 서버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75D19210-468E-9D84-DF41-0AC88B272443}"/>
              </a:ext>
            </a:extLst>
          </p:cNvPr>
          <p:cNvSpPr txBox="1"/>
          <p:nvPr/>
        </p:nvSpPr>
        <p:spPr>
          <a:xfrm>
            <a:off x="8490449" y="4681839"/>
            <a:ext cx="7280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+mn-ea"/>
              </a:rPr>
              <a:t>B </a:t>
            </a:r>
            <a:r>
              <a:rPr lang="ko-KR" altLang="en-US" sz="800" dirty="0">
                <a:latin typeface="+mn-ea"/>
              </a:rPr>
              <a:t>현장 로봇</a:t>
            </a:r>
            <a:endParaRPr lang="en-US" altLang="ko-KR" sz="800" dirty="0">
              <a:latin typeface="+mn-ea"/>
            </a:endParaRPr>
          </a:p>
        </p:txBody>
      </p:sp>
      <p:cxnSp>
        <p:nvCxnSpPr>
          <p:cNvPr id="185" name="직선 화살표 연결선 184">
            <a:extLst>
              <a:ext uri="{FF2B5EF4-FFF2-40B4-BE49-F238E27FC236}">
                <a16:creationId xmlns:a16="http://schemas.microsoft.com/office/drawing/2014/main" id="{FBBADEFD-27D9-8B86-67ED-5B2F151976CF}"/>
              </a:ext>
            </a:extLst>
          </p:cNvPr>
          <p:cNvCxnSpPr>
            <a:cxnSpLocks/>
            <a:stCxn id="161" idx="3"/>
            <a:endCxn id="81" idx="3"/>
          </p:cNvCxnSpPr>
          <p:nvPr/>
        </p:nvCxnSpPr>
        <p:spPr>
          <a:xfrm>
            <a:off x="8135439" y="3513587"/>
            <a:ext cx="476434" cy="25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8" name="직선 화살표 연결선 187">
            <a:extLst>
              <a:ext uri="{FF2B5EF4-FFF2-40B4-BE49-F238E27FC236}">
                <a16:creationId xmlns:a16="http://schemas.microsoft.com/office/drawing/2014/main" id="{0DE0EA8C-9EE5-832A-60CB-5991130793C6}"/>
              </a:ext>
            </a:extLst>
          </p:cNvPr>
          <p:cNvCxnSpPr>
            <a:cxnSpLocks/>
            <a:stCxn id="162" idx="3"/>
            <a:endCxn id="159" idx="3"/>
          </p:cNvCxnSpPr>
          <p:nvPr/>
        </p:nvCxnSpPr>
        <p:spPr>
          <a:xfrm>
            <a:off x="8135439" y="5127935"/>
            <a:ext cx="47643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1" name="연결선: 꺾임 190">
            <a:extLst>
              <a:ext uri="{FF2B5EF4-FFF2-40B4-BE49-F238E27FC236}">
                <a16:creationId xmlns:a16="http://schemas.microsoft.com/office/drawing/2014/main" id="{EA58A17D-D9A0-A80D-91DC-49BDC1F2EA8D}"/>
              </a:ext>
            </a:extLst>
          </p:cNvPr>
          <p:cNvCxnSpPr>
            <a:cxnSpLocks/>
            <a:stCxn id="126" idx="0"/>
            <a:endCxn id="81" idx="0"/>
          </p:cNvCxnSpPr>
          <p:nvPr/>
        </p:nvCxnSpPr>
        <p:spPr>
          <a:xfrm rot="16200000" flipH="1">
            <a:off x="4763412" y="-825600"/>
            <a:ext cx="374066" cy="7816108"/>
          </a:xfrm>
          <a:prstGeom prst="bentConnector3">
            <a:avLst>
              <a:gd name="adj1" fmla="val -72913"/>
            </a:avLst>
          </a:prstGeom>
          <a:ln>
            <a:solidFill>
              <a:schemeClr val="accent1">
                <a:lumMod val="75000"/>
              </a:schemeClr>
            </a:solidFill>
            <a:prstDash val="lgDash"/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4" name="연결선: 꺾임 193">
            <a:extLst>
              <a:ext uri="{FF2B5EF4-FFF2-40B4-BE49-F238E27FC236}">
                <a16:creationId xmlns:a16="http://schemas.microsoft.com/office/drawing/2014/main" id="{1D47F1F8-6D23-7E1A-3FCF-17E5EC114CA8}"/>
              </a:ext>
            </a:extLst>
          </p:cNvPr>
          <p:cNvCxnSpPr>
            <a:cxnSpLocks/>
            <a:stCxn id="30" idx="2"/>
            <a:endCxn id="159" idx="2"/>
          </p:cNvCxnSpPr>
          <p:nvPr/>
        </p:nvCxnSpPr>
        <p:spPr>
          <a:xfrm rot="5400000" flipH="1" flipV="1">
            <a:off x="4757878" y="1657894"/>
            <a:ext cx="383953" cy="7817287"/>
          </a:xfrm>
          <a:prstGeom prst="bentConnector3">
            <a:avLst>
              <a:gd name="adj1" fmla="val -80891"/>
            </a:avLst>
          </a:prstGeom>
          <a:ln>
            <a:solidFill>
              <a:schemeClr val="accent1">
                <a:lumMod val="75000"/>
              </a:schemeClr>
            </a:solidFill>
            <a:prstDash val="lgDash"/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0" name="TextBox 199">
            <a:extLst>
              <a:ext uri="{FF2B5EF4-FFF2-40B4-BE49-F238E27FC236}">
                <a16:creationId xmlns:a16="http://schemas.microsoft.com/office/drawing/2014/main" id="{463D5643-04E5-83BE-1E88-9D9BE1A63A22}"/>
              </a:ext>
            </a:extLst>
          </p:cNvPr>
          <p:cNvSpPr txBox="1"/>
          <p:nvPr/>
        </p:nvSpPr>
        <p:spPr>
          <a:xfrm>
            <a:off x="7622787" y="2382241"/>
            <a:ext cx="13292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b="1">
                <a:solidFill>
                  <a:srgbClr val="FF0000"/>
                </a:solidFill>
                <a:latin typeface="+mn-ea"/>
              </a:rPr>
              <a:t>논리적 상태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/</a:t>
            </a:r>
            <a:r>
              <a:rPr lang="ko-KR" altLang="en-US" sz="800" b="1" dirty="0">
                <a:solidFill>
                  <a:srgbClr val="FF0000"/>
                </a:solidFill>
                <a:latin typeface="+mn-ea"/>
              </a:rPr>
              <a:t>제어 시퀀스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3DA8B4FB-DB24-A6E6-BE8E-4CEF30B1F963}"/>
              </a:ext>
            </a:extLst>
          </p:cNvPr>
          <p:cNvSpPr txBox="1"/>
          <p:nvPr/>
        </p:nvSpPr>
        <p:spPr>
          <a:xfrm>
            <a:off x="7673238" y="6068615"/>
            <a:ext cx="13292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b="1">
                <a:solidFill>
                  <a:srgbClr val="FF0000"/>
                </a:solidFill>
                <a:latin typeface="+mn-ea"/>
              </a:rPr>
              <a:t>논리적 상태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/</a:t>
            </a:r>
            <a:r>
              <a:rPr lang="ko-KR" altLang="en-US" sz="800" b="1" dirty="0">
                <a:solidFill>
                  <a:srgbClr val="FF0000"/>
                </a:solidFill>
                <a:latin typeface="+mn-ea"/>
              </a:rPr>
              <a:t>제어 시퀀스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3E6C600A-AB2C-6132-9171-7CB78F5E6808}"/>
              </a:ext>
            </a:extLst>
          </p:cNvPr>
          <p:cNvSpPr txBox="1"/>
          <p:nvPr/>
        </p:nvSpPr>
        <p:spPr>
          <a:xfrm>
            <a:off x="3764759" y="4150660"/>
            <a:ext cx="4828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MQTT</a:t>
            </a:r>
            <a:endParaRPr lang="ko-KR" altLang="en-US" sz="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05" name="슬라이드 번호 개체 틀 204">
            <a:extLst>
              <a:ext uri="{FF2B5EF4-FFF2-40B4-BE49-F238E27FC236}">
                <a16:creationId xmlns:a16="http://schemas.microsoft.com/office/drawing/2014/main" id="{6DBD1E85-A5CA-771F-8C53-70F2985029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4723B-09EE-49B9-9A5C-1C0F1F56A195}" type="slidenum">
              <a:rPr lang="ko-KR" altLang="en-US" smtClean="0">
                <a:latin typeface="맑은 고딕" panose="020B0503020000020004" pitchFamily="50" charset="-127"/>
              </a:rPr>
              <a:pPr>
                <a:defRPr/>
              </a:pPr>
              <a:t>4</a:t>
            </a:fld>
            <a:r>
              <a:rPr lang="en-US" altLang="ko-KR">
                <a:latin typeface="맑은 고딕" panose="020B0503020000020004" pitchFamily="50" charset="-127"/>
              </a:rPr>
              <a:t>/12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3533214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E56C41-9573-BBC1-6629-EB94B9644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" y="66147"/>
            <a:ext cx="4447349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4. </a:t>
            </a:r>
            <a:r>
              <a:rPr lang="ko-KR" alt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개발내용 상세</a:t>
            </a:r>
            <a:endPara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A373E7-A21E-C780-28DB-7FBF3F86A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79" y="476672"/>
            <a:ext cx="9001001" cy="3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1. Open API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기반 엘리베이터 표준화 서비스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0" name="표 20">
            <a:extLst>
              <a:ext uri="{FF2B5EF4-FFF2-40B4-BE49-F238E27FC236}">
                <a16:creationId xmlns:a16="http://schemas.microsoft.com/office/drawing/2014/main" id="{51D560F5-DCBD-0AF6-CEE7-98A58F1364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197638"/>
              </p:ext>
            </p:extLst>
          </p:nvPr>
        </p:nvGraphicFramePr>
        <p:xfrm>
          <a:off x="416497" y="1052736"/>
          <a:ext cx="9073005" cy="444601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76263">
                  <a:extLst>
                    <a:ext uri="{9D8B030D-6E8A-4147-A177-3AD203B41FA5}">
                      <a16:colId xmlns:a16="http://schemas.microsoft.com/office/drawing/2014/main" val="627172279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1871707212"/>
                    </a:ext>
                  </a:extLst>
                </a:gridCol>
                <a:gridCol w="3816422">
                  <a:extLst>
                    <a:ext uri="{9D8B030D-6E8A-4147-A177-3AD203B41FA5}">
                      <a16:colId xmlns:a16="http://schemas.microsoft.com/office/drawing/2014/main" val="3596466561"/>
                    </a:ext>
                  </a:extLst>
                </a:gridCol>
              </a:tblGrid>
              <a:tr h="3314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서비스 그룹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주요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API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특징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7321504"/>
                  </a:ext>
                </a:extLst>
              </a:tr>
              <a:tr h="1262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원격 </a:t>
                      </a:r>
                      <a:r>
                        <a:rPr lang="en-US" altLang="ko-KR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E-Call</a:t>
                      </a:r>
                      <a:r>
                        <a:rPr lang="ko-KR" altLang="en-US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 서비스</a:t>
                      </a:r>
                      <a:endParaRPr lang="en-US" altLang="ko-KR" sz="1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로봇 연동 서비스</a:t>
                      </a:r>
                      <a:endParaRPr lang="en-US" altLang="ko-KR" sz="1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Car Call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Landing Call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Destination Call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EL Location Status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Group Information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Call Status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Passenger Guidance</a:t>
                      </a:r>
                      <a:endParaRPr lang="ko-KR" altLang="en-US" sz="1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광대역 네트워크를 통한 외부 연동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API 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제공</a:t>
                      </a:r>
                      <a:endParaRPr lang="en-US" altLang="ko-KR" sz="1000" dirty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Tx/>
                        <a:buChar char="-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엘리베이터의 상태 및 제어를 실시간으로 조회</a:t>
                      </a:r>
                      <a:endParaRPr lang="en-US" altLang="ko-KR" sz="1000" dirty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Tx/>
                        <a:buChar char="-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원격 콜 및 로봇 제어 요청에 따른 할당 및 콜 처리 상태를 </a:t>
                      </a:r>
                      <a:br>
                        <a:rPr lang="en-US" altLang="ko-KR" sz="1000" dirty="0">
                          <a:latin typeface="+mn-ea"/>
                          <a:ea typeface="+mn-ea"/>
                        </a:rPr>
                      </a:b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실시간으로 조회</a:t>
                      </a:r>
                      <a:endParaRPr lang="en-US" altLang="ko-KR" sz="1000" dirty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Tx/>
                        <a:buChar char="-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로봇의 </a:t>
                      </a:r>
                      <a:r>
                        <a:rPr lang="ko-KR" altLang="en-US" sz="1000" dirty="0" err="1">
                          <a:latin typeface="+mn-ea"/>
                          <a:ea typeface="+mn-ea"/>
                        </a:rPr>
                        <a:t>승하차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제어를 위한 실시간 상호작용 지원</a:t>
                      </a:r>
                      <a:endParaRPr lang="en-US" altLang="ko-KR" sz="1000" dirty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Tx/>
                        <a:buChar char="-"/>
                      </a:pPr>
                      <a:endParaRPr lang="en-US" altLang="ko-KR" sz="1000" dirty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Tx/>
                        <a:buChar char="-"/>
                      </a:pPr>
                      <a:endParaRPr lang="en-US" altLang="ko-KR" sz="1000" dirty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Tx/>
                        <a:buChar char="-"/>
                      </a:pP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577045"/>
                  </a:ext>
                </a:extLst>
              </a:tr>
              <a:tr h="899035"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공통 서비스</a:t>
                      </a:r>
                      <a:endParaRPr lang="en-US" altLang="ko-KR" sz="1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User</a:t>
                      </a:r>
                      <a:r>
                        <a:rPr lang="ko-KR" altLang="en-US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Authentication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User Management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Data Management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Edge Monitoring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Open API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를 이용하고 접근하기 위한 사용자 계정 컨트롤</a:t>
                      </a:r>
                      <a:br>
                        <a:rPr lang="en-US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1000" dirty="0" err="1"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현장별</a:t>
                      </a:r>
                      <a:r>
                        <a:rPr lang="ko-KR" altLang="en-US" sz="1000" dirty="0"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 접근 제어를 통한 보안 적용</a:t>
                      </a:r>
                      <a:endParaRPr lang="en-US" altLang="ko-KR" sz="1000" dirty="0"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현장 네트워크 상태 및 연동 엘리베이터 상태의 실시간 조회</a:t>
                      </a:r>
                      <a:endParaRPr lang="en-US" altLang="ko-KR" sz="1000" dirty="0">
                        <a:latin typeface="+mn-ea"/>
                        <a:ea typeface="+mn-ea"/>
                      </a:endParaRPr>
                    </a:p>
                    <a:p>
                      <a:pPr marL="171450" indent="-171450" latinLnBrk="1">
                        <a:buFontTx/>
                        <a:buChar char="-"/>
                      </a:pP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0082943"/>
                  </a:ext>
                </a:extLst>
              </a:tr>
              <a:tr h="969176"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유지보수 서비스 정보 연계</a:t>
                      </a:r>
                      <a:r>
                        <a:rPr lang="en-US" altLang="ko-KR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*</a:t>
                      </a:r>
                    </a:p>
                    <a:p>
                      <a:pPr algn="ctr"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Service Status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 - EL Status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 - Service Status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 - Service Plan 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 - Repair History</a:t>
                      </a:r>
                    </a:p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엘리베이터의 운행 및 서비스 상태를 실시간으로 조회</a:t>
                      </a:r>
                      <a:endParaRPr lang="en-US" altLang="ko-KR" sz="1000" dirty="0"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엘리베이터 유지정비 관련 내역을 조회하고 서비스 플랜에 대한 정보 확인</a:t>
                      </a:r>
                      <a:endParaRPr lang="en-US" altLang="ko-KR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7297825"/>
                  </a:ext>
                </a:extLst>
              </a:tr>
              <a:tr h="899035"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BMS </a:t>
                      </a:r>
                      <a:r>
                        <a:rPr lang="ko-KR" altLang="en-US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연동 서비스</a:t>
                      </a:r>
                      <a:r>
                        <a:rPr lang="en-US" altLang="ko-KR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*</a:t>
                      </a:r>
                    </a:p>
                    <a:p>
                      <a:pPr algn="ctr"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Equipment Status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 - EL Status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 - Fault Information</a:t>
                      </a:r>
                    </a:p>
                    <a:p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 - Repair History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BMS (Building Management System) 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연동을 위한 추가 </a:t>
                      </a:r>
                      <a:br>
                        <a:rPr lang="en-US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API 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제공</a:t>
                      </a:r>
                      <a:endParaRPr lang="en-US" altLang="ko-KR" sz="1000" dirty="0"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엘리베이터의 실시간 운행 및 고장 상태 조회를 위한 </a:t>
                      </a:r>
                      <a:br>
                        <a:rPr lang="en-US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API 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제공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025769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1AE288BE-C9D9-5F38-8DBF-CA95354016E7}"/>
              </a:ext>
            </a:extLst>
          </p:cNvPr>
          <p:cNvSpPr txBox="1"/>
          <p:nvPr/>
        </p:nvSpPr>
        <p:spPr>
          <a:xfrm>
            <a:off x="416496" y="5505236"/>
            <a:ext cx="29523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rgbClr val="C00000"/>
                </a:solidFill>
              </a:rPr>
              <a:t>* </a:t>
            </a:r>
            <a:r>
              <a:rPr lang="ko-KR" altLang="en-US" sz="800" dirty="0">
                <a:solidFill>
                  <a:srgbClr val="C00000"/>
                </a:solidFill>
              </a:rPr>
              <a:t>향후 지원 예정</a:t>
            </a:r>
          </a:p>
        </p:txBody>
      </p:sp>
      <p:sp>
        <p:nvSpPr>
          <p:cNvPr id="24" name="슬라이드 번호 개체 틀 23">
            <a:extLst>
              <a:ext uri="{FF2B5EF4-FFF2-40B4-BE49-F238E27FC236}">
                <a16:creationId xmlns:a16="http://schemas.microsoft.com/office/drawing/2014/main" id="{873E2C77-4857-28A1-DDAC-8AE3DFFF58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4723B-09EE-49B9-9A5C-1C0F1F56A195}" type="slidenum">
              <a:rPr lang="ko-KR" altLang="en-US" smtClean="0">
                <a:latin typeface="맑은 고딕" panose="020B0503020000020004" pitchFamily="50" charset="-127"/>
              </a:rPr>
              <a:pPr>
                <a:defRPr/>
              </a:pPr>
              <a:t>5</a:t>
            </a:fld>
            <a:r>
              <a:rPr lang="en-US" altLang="ko-KR">
                <a:latin typeface="맑은 고딕" panose="020B0503020000020004" pitchFamily="50" charset="-127"/>
              </a:rPr>
              <a:t>/12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08329984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E56C41-9573-BBC1-6629-EB94B9644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" y="66147"/>
            <a:ext cx="4447349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4. </a:t>
            </a:r>
            <a:r>
              <a:rPr lang="ko-KR" alt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개발내용 상세</a:t>
            </a:r>
            <a:endPara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A373E7-A21E-C780-28DB-7FBF3F86A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79" y="476672"/>
            <a:ext cx="9001001" cy="3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2. Open API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기반 엘리베이터 표준화 서비스 기능 구성도 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451911C-86BB-AB4E-84E4-3790F29DD06E}"/>
              </a:ext>
            </a:extLst>
          </p:cNvPr>
          <p:cNvSpPr/>
          <p:nvPr/>
        </p:nvSpPr>
        <p:spPr>
          <a:xfrm>
            <a:off x="1200214" y="1052736"/>
            <a:ext cx="7281178" cy="3444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prstClr val="white">
                    <a:lumMod val="9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Hyundai Open API Cloud </a:t>
            </a:r>
            <a:r>
              <a:rPr lang="ko-KR" altLang="en-US" sz="1200" b="1" dirty="0">
                <a:solidFill>
                  <a:prstClr val="white">
                    <a:lumMod val="9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플랫폼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A773EAF-2C5F-37B0-ECBB-DADB494B5310}"/>
              </a:ext>
            </a:extLst>
          </p:cNvPr>
          <p:cNvSpPr/>
          <p:nvPr/>
        </p:nvSpPr>
        <p:spPr>
          <a:xfrm>
            <a:off x="1200213" y="1592870"/>
            <a:ext cx="4976039" cy="961183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400" dirty="0">
              <a:solidFill>
                <a:srgbClr val="70AD47">
                  <a:lumMod val="50000"/>
                </a:srgb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dirty="0">
              <a:solidFill>
                <a:srgbClr val="70AD47">
                  <a:lumMod val="50000"/>
                </a:srgb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ko-KR" altLang="en-US" sz="1400" dirty="0">
              <a:solidFill>
                <a:srgbClr val="70AD47">
                  <a:lumMod val="50000"/>
                </a:srgb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8A98B0B-B850-2524-87EF-2F19A890F091}"/>
              </a:ext>
            </a:extLst>
          </p:cNvPr>
          <p:cNvSpPr/>
          <p:nvPr/>
        </p:nvSpPr>
        <p:spPr>
          <a:xfrm>
            <a:off x="1310492" y="2077708"/>
            <a:ext cx="1076394" cy="387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제어서비스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7692B05-A121-17CE-4331-A89526B2865F}"/>
              </a:ext>
            </a:extLst>
          </p:cNvPr>
          <p:cNvSpPr/>
          <p:nvPr/>
        </p:nvSpPr>
        <p:spPr>
          <a:xfrm>
            <a:off x="1200213" y="2724405"/>
            <a:ext cx="4976039" cy="961183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rgbClr val="70AD47">
                  <a:lumMod val="50000"/>
                </a:srgb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94A23A0-9848-AABE-124B-C2B4E8541EF3}"/>
              </a:ext>
            </a:extLst>
          </p:cNvPr>
          <p:cNvSpPr/>
          <p:nvPr/>
        </p:nvSpPr>
        <p:spPr>
          <a:xfrm>
            <a:off x="2520829" y="2077708"/>
            <a:ext cx="945706" cy="387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모니터링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E360882-46F2-2345-B81A-5563505AB313}"/>
              </a:ext>
            </a:extLst>
          </p:cNvPr>
          <p:cNvSpPr/>
          <p:nvPr/>
        </p:nvSpPr>
        <p:spPr>
          <a:xfrm>
            <a:off x="4912246" y="2081965"/>
            <a:ext cx="1135101" cy="3870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ko-KR" altLang="en-US" sz="1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 상태 추적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ED205E6-59C0-21A3-904F-02FBC3FEA011}"/>
              </a:ext>
            </a:extLst>
          </p:cNvPr>
          <p:cNvSpPr/>
          <p:nvPr/>
        </p:nvSpPr>
        <p:spPr>
          <a:xfrm>
            <a:off x="3600478" y="2073461"/>
            <a:ext cx="1177824" cy="3870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1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고객</a:t>
            </a:r>
            <a:r>
              <a:rPr lang="en-US" altLang="ko-KR" sz="1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계약 정보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1FA94EE-4F62-4FF5-C2C0-4B14F5490225}"/>
              </a:ext>
            </a:extLst>
          </p:cNvPr>
          <p:cNvSpPr/>
          <p:nvPr/>
        </p:nvSpPr>
        <p:spPr>
          <a:xfrm>
            <a:off x="6344762" y="1592871"/>
            <a:ext cx="2136630" cy="2092718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dirty="0">
              <a:solidFill>
                <a:srgbClr val="70AD47">
                  <a:lumMod val="50000"/>
                </a:srgb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dirty="0">
              <a:solidFill>
                <a:srgbClr val="70AD47">
                  <a:lumMod val="50000"/>
                </a:srgb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ko-KR" altLang="en-US" sz="1400" dirty="0">
              <a:solidFill>
                <a:srgbClr val="70AD47">
                  <a:lumMod val="50000"/>
                </a:srgb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F95438-4B1D-3B4E-EDF1-312568CF2829}"/>
              </a:ext>
            </a:extLst>
          </p:cNvPr>
          <p:cNvSpPr txBox="1"/>
          <p:nvPr/>
        </p:nvSpPr>
        <p:spPr>
          <a:xfrm>
            <a:off x="6908773" y="1648159"/>
            <a:ext cx="1008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연동 서비스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D9C425-3D28-5875-FB84-69D1891C5D1C}"/>
              </a:ext>
            </a:extLst>
          </p:cNvPr>
          <p:cNvSpPr txBox="1"/>
          <p:nvPr/>
        </p:nvSpPr>
        <p:spPr>
          <a:xfrm>
            <a:off x="3245643" y="1648159"/>
            <a:ext cx="885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Open API</a:t>
            </a:r>
            <a:endParaRPr lang="ko-KR" altLang="en-US" sz="1200" b="1" dirty="0">
              <a:solidFill>
                <a:prstClr val="black">
                  <a:lumMod val="75000"/>
                  <a:lumOff val="2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D7004C-2B38-BE6D-0A22-CFCDEC6C697F}"/>
              </a:ext>
            </a:extLst>
          </p:cNvPr>
          <p:cNvSpPr txBox="1"/>
          <p:nvPr/>
        </p:nvSpPr>
        <p:spPr>
          <a:xfrm>
            <a:off x="2780933" y="2783875"/>
            <a:ext cx="18145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PdM</a:t>
            </a:r>
            <a:r>
              <a:rPr lang="en-US" altLang="ko-KR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lang="ko-KR" alt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예지보전 서비스</a:t>
            </a:r>
            <a:r>
              <a:rPr lang="en-US" altLang="ko-KR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prstClr val="black">
                  <a:lumMod val="75000"/>
                  <a:lumOff val="2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ED7D3BC-7D48-941F-C228-D6B0A2CD3228}"/>
              </a:ext>
            </a:extLst>
          </p:cNvPr>
          <p:cNvSpPr/>
          <p:nvPr/>
        </p:nvSpPr>
        <p:spPr>
          <a:xfrm>
            <a:off x="1200213" y="3870364"/>
            <a:ext cx="7281178" cy="2260480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rgbClr val="70AD47">
                  <a:lumMod val="50000"/>
                </a:srgb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A1EA1-F301-1BC7-9ADE-132AB83EFB81}"/>
              </a:ext>
            </a:extLst>
          </p:cNvPr>
          <p:cNvSpPr txBox="1"/>
          <p:nvPr/>
        </p:nvSpPr>
        <p:spPr>
          <a:xfrm>
            <a:off x="4106469" y="3936834"/>
            <a:ext cx="1449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IoT </a:t>
            </a:r>
            <a:r>
              <a:rPr lang="ko-KR" alt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플랫폼 서비스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F0BD8DF-64D0-421C-5797-8995A3DCA430}"/>
              </a:ext>
            </a:extLst>
          </p:cNvPr>
          <p:cNvSpPr/>
          <p:nvPr/>
        </p:nvSpPr>
        <p:spPr>
          <a:xfrm>
            <a:off x="1310492" y="3206357"/>
            <a:ext cx="1116666" cy="387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 학습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F837254-723D-D7E6-5804-3F6955CA7176}"/>
              </a:ext>
            </a:extLst>
          </p:cNvPr>
          <p:cNvSpPr/>
          <p:nvPr/>
        </p:nvSpPr>
        <p:spPr>
          <a:xfrm>
            <a:off x="2507512" y="3206357"/>
            <a:ext cx="1116666" cy="3870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추론모델 생성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317001E-5F7E-D65F-516E-4EA5EA0DE8E7}"/>
              </a:ext>
            </a:extLst>
          </p:cNvPr>
          <p:cNvSpPr/>
          <p:nvPr/>
        </p:nvSpPr>
        <p:spPr>
          <a:xfrm>
            <a:off x="3704532" y="3206357"/>
            <a:ext cx="1207714" cy="3870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고장</a:t>
            </a:r>
            <a:r>
              <a:rPr lang="en-US" altLang="ko-KR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부품수명 예지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3FA9B48-80F8-5E70-2097-51A32C74D31B}"/>
              </a:ext>
            </a:extLst>
          </p:cNvPr>
          <p:cNvSpPr/>
          <p:nvPr/>
        </p:nvSpPr>
        <p:spPr>
          <a:xfrm>
            <a:off x="4992600" y="3206357"/>
            <a:ext cx="1054747" cy="3870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ko-KR" altLang="en-US" sz="10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엣지</a:t>
            </a:r>
            <a:r>
              <a:rPr lang="ko-KR" altLang="en-US" sz="1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모델 관리</a:t>
            </a: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F5111667-1061-87E2-A66C-ADAF7BC26BA2}"/>
              </a:ext>
            </a:extLst>
          </p:cNvPr>
          <p:cNvCxnSpPr>
            <a:cxnSpLocks/>
          </p:cNvCxnSpPr>
          <p:nvPr/>
        </p:nvCxnSpPr>
        <p:spPr>
          <a:xfrm>
            <a:off x="1447508" y="5437131"/>
            <a:ext cx="6767359" cy="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C8354F8-8BEA-0AD0-FE6C-92CB8AC033B6}"/>
              </a:ext>
            </a:extLst>
          </p:cNvPr>
          <p:cNvSpPr/>
          <p:nvPr/>
        </p:nvSpPr>
        <p:spPr>
          <a:xfrm>
            <a:off x="1310491" y="4323195"/>
            <a:ext cx="1197022" cy="83668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ko-KR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원격 제어</a:t>
            </a:r>
            <a:endParaRPr lang="en-US" altLang="ko-KR" sz="10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콜 제어서비스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리셋 제어서비스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운행서비스 제어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자체점검 수행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원격 제어 이력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64D8DDD-22D6-82A2-27EB-DC5EDFC12482}"/>
              </a:ext>
            </a:extLst>
          </p:cNvPr>
          <p:cNvSpPr/>
          <p:nvPr/>
        </p:nvSpPr>
        <p:spPr>
          <a:xfrm>
            <a:off x="4098757" y="4323195"/>
            <a:ext cx="1197728" cy="87122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ko-KR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</a:t>
            </a:r>
            <a:endParaRPr lang="en-US" altLang="ko-KR" sz="10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운행데이터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자체점검 데이터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부품수명 데이터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Raw 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Log 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0D585CC-59DC-21F1-C659-96B5AA677CDD}"/>
              </a:ext>
            </a:extLst>
          </p:cNvPr>
          <p:cNvSpPr/>
          <p:nvPr/>
        </p:nvSpPr>
        <p:spPr>
          <a:xfrm>
            <a:off x="2648587" y="4323195"/>
            <a:ext cx="1309096" cy="96477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ko-KR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모니터링</a:t>
            </a:r>
            <a:endParaRPr lang="en-US" altLang="ko-KR" sz="10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실시간 운행 정보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실시간 </a:t>
            </a: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Visibility</a:t>
            </a:r>
          </a:p>
          <a:p>
            <a:pPr marL="90488" indent="-90488">
              <a:buFontTx/>
              <a:buChar char="-"/>
            </a:pP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실시간 고장감지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고장처리 자동화 및 </a:t>
            </a:r>
            <a:b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 기사 자동배치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Warning/Alert 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처리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54FA1C0-2446-18D1-6EA0-4E25B305DDEE}"/>
              </a:ext>
            </a:extLst>
          </p:cNvPr>
          <p:cNvSpPr/>
          <p:nvPr/>
        </p:nvSpPr>
        <p:spPr>
          <a:xfrm>
            <a:off x="1310491" y="5588080"/>
            <a:ext cx="1169583" cy="387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기본정보 관리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566219F-ED98-33C6-B0D7-481DA0F7C6AD}"/>
              </a:ext>
            </a:extLst>
          </p:cNvPr>
          <p:cNvSpPr/>
          <p:nvPr/>
        </p:nvSpPr>
        <p:spPr>
          <a:xfrm>
            <a:off x="4221914" y="5588080"/>
            <a:ext cx="884030" cy="387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이벤트 푸시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864DC4F-7715-9264-D285-A299B5A33CF8}"/>
              </a:ext>
            </a:extLst>
          </p:cNvPr>
          <p:cNvSpPr/>
          <p:nvPr/>
        </p:nvSpPr>
        <p:spPr>
          <a:xfrm>
            <a:off x="7367186" y="5588080"/>
            <a:ext cx="1003930" cy="3870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디바이스</a:t>
            </a:r>
            <a:r>
              <a:rPr lang="en-US" altLang="ko-KR" sz="1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ECB9D0B-B0FA-8351-C072-26EA6E041D0B}"/>
              </a:ext>
            </a:extLst>
          </p:cNvPr>
          <p:cNvSpPr/>
          <p:nvPr/>
        </p:nvSpPr>
        <p:spPr>
          <a:xfrm>
            <a:off x="6512243" y="2073461"/>
            <a:ext cx="1801668" cy="387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고객 포탈</a:t>
            </a:r>
            <a:r>
              <a:rPr lang="en-US" altLang="ko-KR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차세대 원격 </a:t>
            </a:r>
            <a:r>
              <a:rPr lang="en-US" altLang="ko-KR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UI</a:t>
            </a:r>
            <a:endParaRPr lang="ko-KR" altLang="en-US" sz="10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DE423C9-A2D7-EF01-7E72-0838B9FE6DEC}"/>
              </a:ext>
            </a:extLst>
          </p:cNvPr>
          <p:cNvSpPr/>
          <p:nvPr/>
        </p:nvSpPr>
        <p:spPr>
          <a:xfrm>
            <a:off x="2607365" y="5588080"/>
            <a:ext cx="1487258" cy="387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RESTful </a:t>
            </a:r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 통신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5870927-EAFB-CF9C-1678-5ABD6D8A2CF5}"/>
              </a:ext>
            </a:extLst>
          </p:cNvPr>
          <p:cNvSpPr/>
          <p:nvPr/>
        </p:nvSpPr>
        <p:spPr>
          <a:xfrm>
            <a:off x="6511366" y="2617291"/>
            <a:ext cx="1801668" cy="97609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데이터베이스</a:t>
            </a:r>
            <a:r>
              <a:rPr lang="en-US" altLang="ko-KR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(MDM)</a:t>
            </a:r>
          </a:p>
          <a:p>
            <a:pPr marL="171450" indent="-171450">
              <a:buFontTx/>
              <a:buChar char="-"/>
            </a:pP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기본정보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Tx/>
              <a:buChar char="-"/>
            </a:pP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고객</a:t>
            </a: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계약 정보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Tx/>
              <a:buChar char="-"/>
            </a:pP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부품 설치</a:t>
            </a: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교체 이력 정보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Tx/>
              <a:buChar char="-"/>
            </a:pP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 진행</a:t>
            </a: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완료 상태 정보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Tx/>
              <a:buChar char="-"/>
            </a:pPr>
            <a:r>
              <a:rPr lang="ko-KR" altLang="en-US" sz="8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현장별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관리자</a:t>
            </a: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기사 정보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70C8EBA-CA0E-D944-E583-5394C73EF4EF}"/>
              </a:ext>
            </a:extLst>
          </p:cNvPr>
          <p:cNvSpPr/>
          <p:nvPr/>
        </p:nvSpPr>
        <p:spPr>
          <a:xfrm>
            <a:off x="6822776" y="4323195"/>
            <a:ext cx="1548339" cy="87122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ko-KR" altLang="en-US" sz="1000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엣지</a:t>
            </a:r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디바이스 관리</a:t>
            </a:r>
            <a:endParaRPr lang="en-US" altLang="ko-KR" sz="10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실시간 통신 상태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ko-KR" altLang="en-US" sz="8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엣지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디바이스 상태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ko-KR" altLang="en-US" sz="8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엣지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디바이스 펌웨어 관리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OTA 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기반 원격 업데이트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 대시보드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F0237FF-CB7B-0E69-FE8B-6654EC86DA25}"/>
              </a:ext>
            </a:extLst>
          </p:cNvPr>
          <p:cNvSpPr/>
          <p:nvPr/>
        </p:nvSpPr>
        <p:spPr>
          <a:xfrm>
            <a:off x="6354407" y="5588080"/>
            <a:ext cx="885486" cy="387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프로토콜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6CCB5E5-A3F7-A230-12F4-91B06CEFC5EC}"/>
              </a:ext>
            </a:extLst>
          </p:cNvPr>
          <p:cNvSpPr/>
          <p:nvPr/>
        </p:nvSpPr>
        <p:spPr>
          <a:xfrm>
            <a:off x="5233235" y="5588080"/>
            <a:ext cx="993881" cy="387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빅데이터 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3095AB5C-8933-219D-EEFC-272EB3D53483}"/>
              </a:ext>
            </a:extLst>
          </p:cNvPr>
          <p:cNvSpPr/>
          <p:nvPr/>
        </p:nvSpPr>
        <p:spPr>
          <a:xfrm>
            <a:off x="5437559" y="4323195"/>
            <a:ext cx="1244143" cy="871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실시간 처리</a:t>
            </a:r>
            <a:endParaRPr lang="en-US" altLang="ko-KR" sz="10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현장 동시접속 처리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실시간 부하 분산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</a:t>
            </a: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프로토콜 파싱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 전처리</a:t>
            </a:r>
            <a:endParaRPr lang="en-US" altLang="ko-KR" sz="8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0488" indent="-90488">
              <a:buFontTx/>
              <a:buChar char="-"/>
            </a:pPr>
            <a:r>
              <a:rPr lang="ko-KR" altLang="en-US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이벤트 처리 </a:t>
            </a:r>
            <a:r>
              <a:rPr lang="en-US" altLang="ko-KR" sz="8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(CEP)</a:t>
            </a:r>
          </a:p>
        </p:txBody>
      </p:sp>
      <p:sp>
        <p:nvSpPr>
          <p:cNvPr id="40" name="슬라이드 번호 개체 틀 39">
            <a:extLst>
              <a:ext uri="{FF2B5EF4-FFF2-40B4-BE49-F238E27FC236}">
                <a16:creationId xmlns:a16="http://schemas.microsoft.com/office/drawing/2014/main" id="{C10483ED-B589-EF72-BF0F-50D6DBBCA8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4723B-09EE-49B9-9A5C-1C0F1F56A195}" type="slidenum">
              <a:rPr lang="ko-KR" altLang="en-US" smtClean="0">
                <a:latin typeface="맑은 고딕" panose="020B0503020000020004" pitchFamily="50" charset="-127"/>
              </a:rPr>
              <a:pPr>
                <a:defRPr/>
              </a:pPr>
              <a:t>6</a:t>
            </a:fld>
            <a:r>
              <a:rPr lang="en-US" altLang="ko-KR">
                <a:latin typeface="맑은 고딕" panose="020B0503020000020004" pitchFamily="50" charset="-127"/>
              </a:rPr>
              <a:t>/12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68915544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7D23A0-87EF-94F4-6327-9241E1E6E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" y="66147"/>
            <a:ext cx="4447349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4. </a:t>
            </a:r>
            <a:r>
              <a:rPr lang="ko-KR" alt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개발내용 상세</a:t>
            </a:r>
            <a:endPara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6066A23-A2BE-9570-1052-32CD53587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79" y="476672"/>
            <a:ext cx="9001001" cy="3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3. Open API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기반 엘리베이터 표준화 서비스 제공 구성도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4" name="그림 123">
            <a:extLst>
              <a:ext uri="{FF2B5EF4-FFF2-40B4-BE49-F238E27FC236}">
                <a16:creationId xmlns:a16="http://schemas.microsoft.com/office/drawing/2014/main" id="{B72593A4-998C-B79D-4D71-4F8E5CB02E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162" b="12162"/>
          <a:stretch/>
        </p:blipFill>
        <p:spPr>
          <a:xfrm>
            <a:off x="1388496" y="700704"/>
            <a:ext cx="5256584" cy="3977928"/>
          </a:xfrm>
          <a:prstGeom prst="rect">
            <a:avLst/>
          </a:prstGeom>
        </p:spPr>
      </p:pic>
      <p:pic>
        <p:nvPicPr>
          <p:cNvPr id="125" name="Picture 9" descr="D:\User\Images\up.png">
            <a:extLst>
              <a:ext uri="{FF2B5EF4-FFF2-40B4-BE49-F238E27FC236}">
                <a16:creationId xmlns:a16="http://schemas.microsoft.com/office/drawing/2014/main" id="{241E5894-656C-8742-A8D7-6363B1FAC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88" y="3985170"/>
            <a:ext cx="552728" cy="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" name="직사각형 125">
            <a:extLst>
              <a:ext uri="{FF2B5EF4-FFF2-40B4-BE49-F238E27FC236}">
                <a16:creationId xmlns:a16="http://schemas.microsoft.com/office/drawing/2014/main" id="{67557036-D94F-3ACE-69A2-E2879363CC0A}"/>
              </a:ext>
            </a:extLst>
          </p:cNvPr>
          <p:cNvSpPr/>
          <p:nvPr/>
        </p:nvSpPr>
        <p:spPr>
          <a:xfrm>
            <a:off x="496040" y="4527352"/>
            <a:ext cx="10346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en-US" altLang="ko-KR" sz="11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Connected EL + </a:t>
            </a:r>
            <a:r>
              <a:rPr lang="ko-KR" altLang="en-US" sz="1100" dirty="0" err="1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군제어</a:t>
            </a:r>
            <a:endParaRPr lang="ko-KR" altLang="en-US" sz="1100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127" name="직사각형 126">
            <a:extLst>
              <a:ext uri="{FF2B5EF4-FFF2-40B4-BE49-F238E27FC236}">
                <a16:creationId xmlns:a16="http://schemas.microsoft.com/office/drawing/2014/main" id="{491691AA-7E6E-7307-AB74-EE6E4CF4EB76}"/>
              </a:ext>
            </a:extLst>
          </p:cNvPr>
          <p:cNvSpPr/>
          <p:nvPr/>
        </p:nvSpPr>
        <p:spPr>
          <a:xfrm>
            <a:off x="3982377" y="1834272"/>
            <a:ext cx="1440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en-US" altLang="ko-KR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Developer Site</a:t>
            </a:r>
            <a:endParaRPr lang="ko-KR" altLang="en-US" sz="1200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128" name="직사각형 127">
            <a:extLst>
              <a:ext uri="{FF2B5EF4-FFF2-40B4-BE49-F238E27FC236}">
                <a16:creationId xmlns:a16="http://schemas.microsoft.com/office/drawing/2014/main" id="{A74044C8-62B5-C0ED-E9C2-6F9DA8F9441C}"/>
              </a:ext>
            </a:extLst>
          </p:cNvPr>
          <p:cNvSpPr/>
          <p:nvPr/>
        </p:nvSpPr>
        <p:spPr>
          <a:xfrm>
            <a:off x="3905404" y="2080146"/>
            <a:ext cx="1976918" cy="6788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en-US" altLang="ko-KR" sz="900" dirty="0">
                <a:solidFill>
                  <a:schemeClr val="tx1"/>
                </a:solidFill>
              </a:rPr>
              <a:t>Open</a:t>
            </a:r>
            <a:r>
              <a:rPr lang="ko-KR" altLang="en-US" sz="900" dirty="0">
                <a:solidFill>
                  <a:schemeClr val="tx1"/>
                </a:solidFill>
              </a:rPr>
              <a:t> </a:t>
            </a:r>
            <a:r>
              <a:rPr lang="en-US" altLang="ko-KR" sz="900" dirty="0">
                <a:solidFill>
                  <a:schemeClr val="tx1"/>
                </a:solidFill>
              </a:rPr>
              <a:t>API</a:t>
            </a:r>
            <a:r>
              <a:rPr lang="ko-KR" altLang="en-US" sz="900" dirty="0">
                <a:solidFill>
                  <a:schemeClr val="tx1"/>
                </a:solidFill>
              </a:rPr>
              <a:t> 서비스 소개 </a:t>
            </a:r>
            <a:r>
              <a:rPr lang="en-US" altLang="ko-KR" sz="900" dirty="0">
                <a:solidFill>
                  <a:schemeClr val="tx1"/>
                </a:solidFill>
              </a:rPr>
              <a:t>(Doc)</a:t>
            </a:r>
          </a:p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en-US" altLang="ko-KR" sz="900" dirty="0">
                <a:solidFill>
                  <a:schemeClr val="tx1"/>
                </a:solidFill>
              </a:rPr>
              <a:t>3</a:t>
            </a:r>
            <a:r>
              <a:rPr lang="en-US" altLang="ko-KR" sz="900" baseline="30000" dirty="0">
                <a:solidFill>
                  <a:schemeClr val="tx1"/>
                </a:solidFill>
              </a:rPr>
              <a:t>rd</a:t>
            </a:r>
            <a:r>
              <a:rPr lang="en-US" altLang="ko-KR" sz="900" dirty="0">
                <a:solidFill>
                  <a:schemeClr val="tx1"/>
                </a:solidFill>
              </a:rPr>
              <a:t> Party </a:t>
            </a:r>
            <a:r>
              <a:rPr lang="ko-KR" altLang="en-US" sz="900" dirty="0">
                <a:solidFill>
                  <a:schemeClr val="tx1"/>
                </a:solidFill>
              </a:rPr>
              <a:t>사용자</a:t>
            </a:r>
            <a:r>
              <a:rPr lang="en-US" altLang="ko-KR" sz="900" dirty="0">
                <a:solidFill>
                  <a:schemeClr val="tx1"/>
                </a:solidFill>
              </a:rPr>
              <a:t>/</a:t>
            </a:r>
            <a:r>
              <a:rPr lang="ko-KR" altLang="en-US" sz="900" dirty="0">
                <a:solidFill>
                  <a:schemeClr val="tx1"/>
                </a:solidFill>
              </a:rPr>
              <a:t>앱 관리</a:t>
            </a: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en-US" altLang="ko-KR" sz="900" dirty="0">
                <a:solidFill>
                  <a:schemeClr val="tx1"/>
                </a:solidFill>
              </a:rPr>
              <a:t>Open API Reference Guide</a:t>
            </a:r>
            <a:br>
              <a:rPr lang="en-US" altLang="ko-KR" sz="900" dirty="0">
                <a:solidFill>
                  <a:schemeClr val="tx1"/>
                </a:solidFill>
              </a:rPr>
            </a:br>
            <a:r>
              <a:rPr lang="en-US" altLang="ko-KR" sz="900" dirty="0">
                <a:solidFill>
                  <a:schemeClr val="tx1"/>
                </a:solidFill>
              </a:rPr>
              <a:t>/Sample/Virtual EL </a:t>
            </a:r>
            <a:r>
              <a:rPr lang="ko-KR" altLang="en-US" sz="900" dirty="0">
                <a:solidFill>
                  <a:schemeClr val="tx1"/>
                </a:solidFill>
              </a:rPr>
              <a:t>테스트 환경</a:t>
            </a:r>
          </a:p>
        </p:txBody>
      </p:sp>
      <p:pic>
        <p:nvPicPr>
          <p:cNvPr id="129" name="Picture 17" descr="D:\User\Images\analytics (1).png">
            <a:extLst>
              <a:ext uri="{FF2B5EF4-FFF2-40B4-BE49-F238E27FC236}">
                <a16:creationId xmlns:a16="http://schemas.microsoft.com/office/drawing/2014/main" id="{C329F271-1F6A-A7C2-B53A-8BC81D3CB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248" y="1834272"/>
            <a:ext cx="426258" cy="42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" name="직사각형 129">
            <a:extLst>
              <a:ext uri="{FF2B5EF4-FFF2-40B4-BE49-F238E27FC236}">
                <a16:creationId xmlns:a16="http://schemas.microsoft.com/office/drawing/2014/main" id="{78BDEB66-0B68-18C2-C29F-A07CA3B3C798}"/>
              </a:ext>
            </a:extLst>
          </p:cNvPr>
          <p:cNvSpPr/>
          <p:nvPr/>
        </p:nvSpPr>
        <p:spPr>
          <a:xfrm>
            <a:off x="3982377" y="3072374"/>
            <a:ext cx="1440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en-US" altLang="ko-KR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Open API Server</a:t>
            </a:r>
            <a:endParaRPr lang="ko-KR" altLang="en-US" sz="1200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131" name="직사각형 130">
            <a:extLst>
              <a:ext uri="{FF2B5EF4-FFF2-40B4-BE49-F238E27FC236}">
                <a16:creationId xmlns:a16="http://schemas.microsoft.com/office/drawing/2014/main" id="{9B1D0C89-689E-593E-7921-B6B7EAB65159}"/>
              </a:ext>
            </a:extLst>
          </p:cNvPr>
          <p:cNvSpPr/>
          <p:nvPr/>
        </p:nvSpPr>
        <p:spPr>
          <a:xfrm>
            <a:off x="3905404" y="3318249"/>
            <a:ext cx="1976918" cy="7200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en-US" altLang="ko-KR" sz="900" dirty="0">
                <a:solidFill>
                  <a:schemeClr val="tx1"/>
                </a:solidFill>
              </a:rPr>
              <a:t>REST </a:t>
            </a:r>
            <a:r>
              <a:rPr lang="ko-KR" altLang="en-US" sz="900" dirty="0">
                <a:solidFill>
                  <a:schemeClr val="tx1"/>
                </a:solidFill>
              </a:rPr>
              <a:t>기반 표준 </a:t>
            </a:r>
            <a:r>
              <a:rPr lang="en-US" altLang="ko-KR" sz="900" dirty="0">
                <a:solidFill>
                  <a:schemeClr val="tx1"/>
                </a:solidFill>
              </a:rPr>
              <a:t>API </a:t>
            </a:r>
            <a:r>
              <a:rPr lang="ko-KR" altLang="en-US" sz="900" dirty="0">
                <a:solidFill>
                  <a:schemeClr val="tx1"/>
                </a:solidFill>
              </a:rPr>
              <a:t>서비스 제공</a:t>
            </a: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en-US" altLang="ko-KR" sz="900" dirty="0">
                <a:solidFill>
                  <a:schemeClr val="tx1"/>
                </a:solidFill>
              </a:rPr>
              <a:t>EL </a:t>
            </a:r>
            <a:r>
              <a:rPr lang="ko-KR" altLang="en-US" sz="900" dirty="0">
                <a:solidFill>
                  <a:schemeClr val="tx1"/>
                </a:solidFill>
              </a:rPr>
              <a:t>제어 및 상태정보 지원</a:t>
            </a: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en-US" altLang="ko-KR" sz="900" dirty="0">
                <a:solidFill>
                  <a:schemeClr val="tx1"/>
                </a:solidFill>
              </a:rPr>
              <a:t>EL</a:t>
            </a:r>
            <a:r>
              <a:rPr lang="ko-KR" altLang="en-US" sz="900" dirty="0">
                <a:solidFill>
                  <a:schemeClr val="tx1"/>
                </a:solidFill>
              </a:rPr>
              <a:t> 접근권한</a:t>
            </a:r>
            <a:r>
              <a:rPr lang="en-US" altLang="ko-KR" sz="900" dirty="0">
                <a:solidFill>
                  <a:schemeClr val="tx1"/>
                </a:solidFill>
              </a:rPr>
              <a:t>/</a:t>
            </a:r>
            <a:r>
              <a:rPr lang="ko-KR" altLang="en-US" sz="900" dirty="0">
                <a:solidFill>
                  <a:schemeClr val="tx1"/>
                </a:solidFill>
              </a:rPr>
              <a:t>인증 관리</a:t>
            </a: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ko-KR" altLang="en-US" sz="900" dirty="0">
                <a:solidFill>
                  <a:schemeClr val="tx1"/>
                </a:solidFill>
              </a:rPr>
              <a:t>시스템 모니터링 기능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pic>
        <p:nvPicPr>
          <p:cNvPr id="132" name="Picture 2" descr="D:\Projects\개발환경\아키텍처 이미지\아이콘\api.png">
            <a:extLst>
              <a:ext uri="{FF2B5EF4-FFF2-40B4-BE49-F238E27FC236}">
                <a16:creationId xmlns:a16="http://schemas.microsoft.com/office/drawing/2014/main" id="{978BF031-0C9A-D63E-73B5-74E018917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248" y="3072374"/>
            <a:ext cx="426258" cy="42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3" descr="D:\User\Images\data-analytics.png">
            <a:extLst>
              <a:ext uri="{FF2B5EF4-FFF2-40B4-BE49-F238E27FC236}">
                <a16:creationId xmlns:a16="http://schemas.microsoft.com/office/drawing/2014/main" id="{C08318EC-F064-7051-D4BA-A0605A101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444" y="3320364"/>
            <a:ext cx="424800" cy="42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" name="직사각형 133">
            <a:extLst>
              <a:ext uri="{FF2B5EF4-FFF2-40B4-BE49-F238E27FC236}">
                <a16:creationId xmlns:a16="http://schemas.microsoft.com/office/drawing/2014/main" id="{447E65E5-8CC6-93F2-4381-3A5DC3FA57FF}"/>
              </a:ext>
            </a:extLst>
          </p:cNvPr>
          <p:cNvSpPr/>
          <p:nvPr/>
        </p:nvSpPr>
        <p:spPr>
          <a:xfrm>
            <a:off x="4052428" y="1197825"/>
            <a:ext cx="28960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en-US" altLang="ko-KR" sz="1600" b="1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Hyundai Open API Platform</a:t>
            </a:r>
            <a:br>
              <a:rPr lang="en-US" altLang="ko-KR" sz="1600" b="1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</a:br>
            <a:r>
              <a:rPr lang="en-US" altLang="ko-KR" sz="1600" b="1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(AWS Cloud)</a:t>
            </a:r>
            <a:endParaRPr lang="ko-KR" altLang="en-US" sz="1600" b="1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135" name="직사각형 134">
            <a:extLst>
              <a:ext uri="{FF2B5EF4-FFF2-40B4-BE49-F238E27FC236}">
                <a16:creationId xmlns:a16="http://schemas.microsoft.com/office/drawing/2014/main" id="{007EA2E9-74B3-95F0-5E25-E45F7AEA1706}"/>
              </a:ext>
            </a:extLst>
          </p:cNvPr>
          <p:cNvSpPr/>
          <p:nvPr/>
        </p:nvSpPr>
        <p:spPr>
          <a:xfrm>
            <a:off x="1818739" y="3100064"/>
            <a:ext cx="15962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en-US" altLang="ko-KR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HW </a:t>
            </a:r>
            <a:r>
              <a:rPr lang="ko-KR" altLang="en-US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기반 </a:t>
            </a:r>
            <a:r>
              <a:rPr lang="en-US" altLang="ko-KR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EL Simulator</a:t>
            </a:r>
            <a:endParaRPr lang="ko-KR" altLang="en-US" sz="1200" baseline="30000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  <a:cs typeface="Arial" charset="0"/>
            </a:endParaRPr>
          </a:p>
        </p:txBody>
      </p:sp>
      <p:pic>
        <p:nvPicPr>
          <p:cNvPr id="136" name="Picture 7" descr="D:\Projects\개발환경\아키텍처 이미지\아이콘\analytics (2).png">
            <a:extLst>
              <a:ext uri="{FF2B5EF4-FFF2-40B4-BE49-F238E27FC236}">
                <a16:creationId xmlns:a16="http://schemas.microsoft.com/office/drawing/2014/main" id="{444ED8ED-D029-2A12-38F7-9105631C3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791" y="2563987"/>
            <a:ext cx="424800" cy="42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직사각형 136">
            <a:extLst>
              <a:ext uri="{FF2B5EF4-FFF2-40B4-BE49-F238E27FC236}">
                <a16:creationId xmlns:a16="http://schemas.microsoft.com/office/drawing/2014/main" id="{E56BE216-2E22-D935-0F47-BB7077B253F7}"/>
              </a:ext>
            </a:extLst>
          </p:cNvPr>
          <p:cNvSpPr/>
          <p:nvPr/>
        </p:nvSpPr>
        <p:spPr>
          <a:xfrm>
            <a:off x="1957204" y="2145852"/>
            <a:ext cx="13119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ko-KR" altLang="en-US" sz="11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관리형 </a:t>
            </a:r>
            <a:br>
              <a:rPr lang="en-US" altLang="ko-KR" sz="11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</a:br>
            <a:r>
              <a:rPr lang="en-US" altLang="ko-KR" sz="11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Dashboard UI </a:t>
            </a:r>
            <a:r>
              <a:rPr lang="ko-KR" altLang="en-US" sz="11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화면</a:t>
            </a:r>
            <a:endParaRPr lang="ko-KR" altLang="en-US" sz="1100" baseline="30000" dirty="0">
              <a:latin typeface="Calibri" panose="020F0502020204030204"/>
              <a:ea typeface="맑은 고딕" panose="020B0503020000020004" pitchFamily="50" charset="-127"/>
              <a:cs typeface="Arial" charset="0"/>
            </a:endParaRPr>
          </a:p>
        </p:txBody>
      </p:sp>
      <p:cxnSp>
        <p:nvCxnSpPr>
          <p:cNvPr id="138" name="직선 화살표 연결선 137">
            <a:extLst>
              <a:ext uri="{FF2B5EF4-FFF2-40B4-BE49-F238E27FC236}">
                <a16:creationId xmlns:a16="http://schemas.microsoft.com/office/drawing/2014/main" id="{49193121-D86C-507A-1B4C-6A2DDA806B31}"/>
              </a:ext>
            </a:extLst>
          </p:cNvPr>
          <p:cNvCxnSpPr>
            <a:cxnSpLocks/>
            <a:stCxn id="131" idx="1"/>
          </p:cNvCxnSpPr>
          <p:nvPr/>
        </p:nvCxnSpPr>
        <p:spPr>
          <a:xfrm flipH="1" flipV="1">
            <a:off x="2932336" y="3495837"/>
            <a:ext cx="973068" cy="182452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화살표 연결선 138">
            <a:extLst>
              <a:ext uri="{FF2B5EF4-FFF2-40B4-BE49-F238E27FC236}">
                <a16:creationId xmlns:a16="http://schemas.microsoft.com/office/drawing/2014/main" id="{4E580886-B486-4E09-ADB1-430DB4005E0C}"/>
              </a:ext>
            </a:extLst>
          </p:cNvPr>
          <p:cNvCxnSpPr>
            <a:cxnSpLocks/>
          </p:cNvCxnSpPr>
          <p:nvPr/>
        </p:nvCxnSpPr>
        <p:spPr>
          <a:xfrm flipH="1" flipV="1">
            <a:off x="2977161" y="2730210"/>
            <a:ext cx="928244" cy="804406"/>
          </a:xfrm>
          <a:prstGeom prst="straightConnector1">
            <a:avLst/>
          </a:prstGeom>
          <a:ln w="12700"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직사각형 139">
            <a:extLst>
              <a:ext uri="{FF2B5EF4-FFF2-40B4-BE49-F238E27FC236}">
                <a16:creationId xmlns:a16="http://schemas.microsoft.com/office/drawing/2014/main" id="{2111CBC1-9A6D-0E8B-B3B4-3F29D941468C}"/>
              </a:ext>
            </a:extLst>
          </p:cNvPr>
          <p:cNvSpPr/>
          <p:nvPr/>
        </p:nvSpPr>
        <p:spPr>
          <a:xfrm>
            <a:off x="7505805" y="3072374"/>
            <a:ext cx="1440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en-US" altLang="ko-KR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3</a:t>
            </a:r>
            <a:r>
              <a:rPr lang="en-US" altLang="ko-KR" sz="1200" baseline="300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rd</a:t>
            </a:r>
            <a:r>
              <a:rPr lang="en-US" altLang="ko-KR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 Party Server</a:t>
            </a:r>
            <a:endParaRPr lang="ko-KR" altLang="en-US" sz="1200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141" name="직사각형 140">
            <a:extLst>
              <a:ext uri="{FF2B5EF4-FFF2-40B4-BE49-F238E27FC236}">
                <a16:creationId xmlns:a16="http://schemas.microsoft.com/office/drawing/2014/main" id="{E611D01A-2292-BA42-39E3-EEF97221AA34}"/>
              </a:ext>
            </a:extLst>
          </p:cNvPr>
          <p:cNvSpPr/>
          <p:nvPr/>
        </p:nvSpPr>
        <p:spPr>
          <a:xfrm>
            <a:off x="7428833" y="3318249"/>
            <a:ext cx="1656184" cy="72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Robot  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연동 서비스 서버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원격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Call 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서비스 서버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BMS 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연동 서비스 서버 등</a:t>
            </a:r>
          </a:p>
        </p:txBody>
      </p:sp>
      <p:pic>
        <p:nvPicPr>
          <p:cNvPr id="142" name="Picture 4" descr="D:\Projects\개발환경\아키텍처 이미지\아이콘\data (2).png">
            <a:extLst>
              <a:ext uri="{FF2B5EF4-FFF2-40B4-BE49-F238E27FC236}">
                <a16:creationId xmlns:a16="http://schemas.microsoft.com/office/drawing/2014/main" id="{C6F0E3CF-73C1-5AA8-E054-E27435443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023" y="3075897"/>
            <a:ext cx="424800" cy="42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3" name="직선 화살표 연결선 142">
            <a:extLst>
              <a:ext uri="{FF2B5EF4-FFF2-40B4-BE49-F238E27FC236}">
                <a16:creationId xmlns:a16="http://schemas.microsoft.com/office/drawing/2014/main" id="{8FBA54B4-528A-9D93-B8F3-838B607314E0}"/>
              </a:ext>
            </a:extLst>
          </p:cNvPr>
          <p:cNvCxnSpPr>
            <a:cxnSpLocks/>
            <a:stCxn id="141" idx="1"/>
            <a:endCxn id="131" idx="3"/>
          </p:cNvCxnSpPr>
          <p:nvPr/>
        </p:nvCxnSpPr>
        <p:spPr>
          <a:xfrm flipH="1">
            <a:off x="5882322" y="3678289"/>
            <a:ext cx="1546511" cy="0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4" name="직사각형 143">
            <a:extLst>
              <a:ext uri="{FF2B5EF4-FFF2-40B4-BE49-F238E27FC236}">
                <a16:creationId xmlns:a16="http://schemas.microsoft.com/office/drawing/2014/main" id="{1E8C9509-933F-9654-13D2-58AB0A33B716}"/>
              </a:ext>
            </a:extLst>
          </p:cNvPr>
          <p:cNvSpPr/>
          <p:nvPr/>
        </p:nvSpPr>
        <p:spPr>
          <a:xfrm>
            <a:off x="7478135" y="1799369"/>
            <a:ext cx="1440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en-US" altLang="ko-KR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3</a:t>
            </a:r>
            <a:r>
              <a:rPr lang="en-US" altLang="ko-KR" sz="1200" baseline="300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rd</a:t>
            </a:r>
            <a:r>
              <a:rPr lang="en-US" altLang="ko-KR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 Party Developer</a:t>
            </a:r>
            <a:endParaRPr lang="ko-KR" altLang="en-US" sz="1200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145" name="직사각형 144">
            <a:extLst>
              <a:ext uri="{FF2B5EF4-FFF2-40B4-BE49-F238E27FC236}">
                <a16:creationId xmlns:a16="http://schemas.microsoft.com/office/drawing/2014/main" id="{ED8577FB-BA2C-26EA-782A-DC19E1F8AB60}"/>
              </a:ext>
            </a:extLst>
          </p:cNvPr>
          <p:cNvSpPr/>
          <p:nvPr/>
        </p:nvSpPr>
        <p:spPr>
          <a:xfrm>
            <a:off x="7401163" y="2045244"/>
            <a:ext cx="1656184" cy="72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사용자 및 앱 등록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Open API 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기반 앱 개발 및 테스트</a:t>
            </a:r>
          </a:p>
        </p:txBody>
      </p:sp>
      <p:pic>
        <p:nvPicPr>
          <p:cNvPr id="146" name="Picture 2" descr="User">
            <a:extLst>
              <a:ext uri="{FF2B5EF4-FFF2-40B4-BE49-F238E27FC236}">
                <a16:creationId xmlns:a16="http://schemas.microsoft.com/office/drawing/2014/main" id="{FEAB425F-14BA-1F91-B4FB-504511B2B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023" y="1802892"/>
            <a:ext cx="424800" cy="42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7" name="직선 화살표 연결선 146">
            <a:extLst>
              <a:ext uri="{FF2B5EF4-FFF2-40B4-BE49-F238E27FC236}">
                <a16:creationId xmlns:a16="http://schemas.microsoft.com/office/drawing/2014/main" id="{EF09A898-D2D8-5727-23B6-368EB869932D}"/>
              </a:ext>
            </a:extLst>
          </p:cNvPr>
          <p:cNvCxnSpPr>
            <a:cxnSpLocks/>
            <a:stCxn id="145" idx="1"/>
            <a:endCxn id="128" idx="3"/>
          </p:cNvCxnSpPr>
          <p:nvPr/>
        </p:nvCxnSpPr>
        <p:spPr>
          <a:xfrm flipH="1">
            <a:off x="5882322" y="2405284"/>
            <a:ext cx="1518841" cy="14306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48" name="Picture 8" descr="D:\Projects\개발환경\아키텍처 이미지\아이콘\video-call.png">
            <a:extLst>
              <a:ext uri="{FF2B5EF4-FFF2-40B4-BE49-F238E27FC236}">
                <a16:creationId xmlns:a16="http://schemas.microsoft.com/office/drawing/2014/main" id="{4376F597-F64F-AE69-4A6C-BE2E66D89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1432" y="5424009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" name="직사각형 148">
            <a:extLst>
              <a:ext uri="{FF2B5EF4-FFF2-40B4-BE49-F238E27FC236}">
                <a16:creationId xmlns:a16="http://schemas.microsoft.com/office/drawing/2014/main" id="{195B048B-BA42-82CD-61EA-D84C7EA93279}"/>
              </a:ext>
            </a:extLst>
          </p:cNvPr>
          <p:cNvSpPr/>
          <p:nvPr/>
        </p:nvSpPr>
        <p:spPr>
          <a:xfrm>
            <a:off x="8453986" y="5901895"/>
            <a:ext cx="879630" cy="359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>
              <a:lnSpc>
                <a:spcPct val="70000"/>
              </a:lnSpc>
            </a:pPr>
            <a:r>
              <a:rPr lang="en-US" altLang="ko-KR" sz="12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Mobile</a:t>
            </a:r>
            <a:br>
              <a:rPr lang="en-US" altLang="ko-KR" sz="12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</a:br>
            <a:r>
              <a:rPr lang="en-US" altLang="ko-KR" sz="12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Solution</a:t>
            </a:r>
            <a:endParaRPr lang="ko-KR" altLang="en-US" sz="1200" dirty="0">
              <a:latin typeface="Calibri" panose="020F0502020204030204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150" name="직사각형 149">
            <a:extLst>
              <a:ext uri="{FF2B5EF4-FFF2-40B4-BE49-F238E27FC236}">
                <a16:creationId xmlns:a16="http://schemas.microsoft.com/office/drawing/2014/main" id="{1868705F-CACD-89E2-1017-0F74A7F748C1}"/>
              </a:ext>
            </a:extLst>
          </p:cNvPr>
          <p:cNvSpPr/>
          <p:nvPr/>
        </p:nvSpPr>
        <p:spPr>
          <a:xfrm>
            <a:off x="7012518" y="5901895"/>
            <a:ext cx="849968" cy="359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>
              <a:lnSpc>
                <a:spcPct val="70000"/>
              </a:lnSpc>
            </a:pPr>
            <a:r>
              <a:rPr lang="en-US" altLang="ko-KR" sz="1200" dirty="0">
                <a:latin typeface="Calibri" panose="020F0502020204030204" pitchFamily="34" charset="0"/>
                <a:ea typeface="맑은 고딕" panose="020B0503020000020004" pitchFamily="50" charset="-127"/>
                <a:cs typeface="Calibri" panose="020F0502020204030204" pitchFamily="34" charset="0"/>
              </a:rPr>
              <a:t>AI</a:t>
            </a:r>
            <a:br>
              <a:rPr lang="en-US" altLang="ko-KR" sz="1200" dirty="0">
                <a:latin typeface="Calibri" panose="020F0502020204030204" pitchFamily="34" charset="0"/>
                <a:ea typeface="맑은 고딕" panose="020B0503020000020004" pitchFamily="50" charset="-127"/>
                <a:cs typeface="Calibri" panose="020F0502020204030204" pitchFamily="34" charset="0"/>
              </a:rPr>
            </a:br>
            <a:r>
              <a:rPr lang="en-US" altLang="ko-KR" sz="1200" dirty="0">
                <a:latin typeface="Calibri" panose="020F0502020204030204" pitchFamily="34" charset="0"/>
                <a:ea typeface="맑은 고딕" panose="020B0503020000020004" pitchFamily="50" charset="-127"/>
                <a:cs typeface="Calibri" panose="020F0502020204030204" pitchFamily="34" charset="0"/>
              </a:rPr>
              <a:t>Speaker</a:t>
            </a:r>
            <a:endParaRPr lang="ko-KR" altLang="en-US" sz="1200" dirty="0">
              <a:latin typeface="Calibri" panose="020F0502020204030204" pitchFamily="34" charset="0"/>
              <a:ea typeface="맑은 고딕" panose="020B0503020000020004" pitchFamily="50" charset="-127"/>
              <a:cs typeface="Calibri" panose="020F0502020204030204" pitchFamily="34" charset="0"/>
            </a:endParaRPr>
          </a:p>
        </p:txBody>
      </p:sp>
      <p:pic>
        <p:nvPicPr>
          <p:cNvPr id="151" name="Picture 6" descr="Tap">
            <a:extLst>
              <a:ext uri="{FF2B5EF4-FFF2-40B4-BE49-F238E27FC236}">
                <a16:creationId xmlns:a16="http://schemas.microsoft.com/office/drawing/2014/main" id="{323CFE7E-17C3-2F85-5125-66D44B477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914" y="5424009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2" name="직선 화살표 연결선 151">
            <a:extLst>
              <a:ext uri="{FF2B5EF4-FFF2-40B4-BE49-F238E27FC236}">
                <a16:creationId xmlns:a16="http://schemas.microsoft.com/office/drawing/2014/main" id="{B310A39E-1771-2339-DF01-1D8CB4818859}"/>
              </a:ext>
            </a:extLst>
          </p:cNvPr>
          <p:cNvCxnSpPr>
            <a:cxnSpLocks/>
            <a:stCxn id="141" idx="2"/>
          </p:cNvCxnSpPr>
          <p:nvPr/>
        </p:nvCxnSpPr>
        <p:spPr>
          <a:xfrm>
            <a:off x="8256925" y="4038329"/>
            <a:ext cx="0" cy="1204579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3" name="직사각형 152">
            <a:extLst>
              <a:ext uri="{FF2B5EF4-FFF2-40B4-BE49-F238E27FC236}">
                <a16:creationId xmlns:a16="http://schemas.microsoft.com/office/drawing/2014/main" id="{1F5AF44B-1310-EEF4-A74D-A72F4DC763D0}"/>
              </a:ext>
            </a:extLst>
          </p:cNvPr>
          <p:cNvSpPr/>
          <p:nvPr/>
        </p:nvSpPr>
        <p:spPr>
          <a:xfrm>
            <a:off x="6089689" y="5901895"/>
            <a:ext cx="107879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en-US" altLang="ko-KR" sz="120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ko-KR" alt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Button</a:t>
            </a:r>
            <a:endParaRPr lang="ko-KR" altLang="en-US" sz="1200" dirty="0">
              <a:latin typeface="Calibri" panose="020F0502020204030204" pitchFamily="34" charset="0"/>
              <a:ea typeface="맑은 고딕" panose="020B0503020000020004" pitchFamily="50" charset="-127"/>
              <a:cs typeface="Calibri" panose="020F0502020204030204" pitchFamily="34" charset="0"/>
            </a:endParaRPr>
          </a:p>
        </p:txBody>
      </p:sp>
      <p:sp>
        <p:nvSpPr>
          <p:cNvPr id="154" name="직사각형 153">
            <a:extLst>
              <a:ext uri="{FF2B5EF4-FFF2-40B4-BE49-F238E27FC236}">
                <a16:creationId xmlns:a16="http://schemas.microsoft.com/office/drawing/2014/main" id="{FC30261B-8854-7621-1769-CB4BC9A67D6A}"/>
              </a:ext>
            </a:extLst>
          </p:cNvPr>
          <p:cNvSpPr/>
          <p:nvPr/>
        </p:nvSpPr>
        <p:spPr>
          <a:xfrm>
            <a:off x="5400352" y="5242908"/>
            <a:ext cx="3945136" cy="1066412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55" name="직선 화살표 연결선 154">
            <a:extLst>
              <a:ext uri="{FF2B5EF4-FFF2-40B4-BE49-F238E27FC236}">
                <a16:creationId xmlns:a16="http://schemas.microsoft.com/office/drawing/2014/main" id="{93471AB4-1CBB-FF9E-1CCC-E20B1902356A}"/>
              </a:ext>
            </a:extLst>
          </p:cNvPr>
          <p:cNvCxnSpPr/>
          <p:nvPr/>
        </p:nvCxnSpPr>
        <p:spPr>
          <a:xfrm>
            <a:off x="5391866" y="2759033"/>
            <a:ext cx="0" cy="5592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직선 화살표 연결선 155">
            <a:extLst>
              <a:ext uri="{FF2B5EF4-FFF2-40B4-BE49-F238E27FC236}">
                <a16:creationId xmlns:a16="http://schemas.microsoft.com/office/drawing/2014/main" id="{3D6DEFD4-10F2-E40D-8F08-517DDEA8FAAF}"/>
              </a:ext>
            </a:extLst>
          </p:cNvPr>
          <p:cNvCxnSpPr/>
          <p:nvPr/>
        </p:nvCxnSpPr>
        <p:spPr>
          <a:xfrm>
            <a:off x="8848250" y="2759033"/>
            <a:ext cx="0" cy="559202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7" name="그림 156">
            <a:extLst>
              <a:ext uri="{FF2B5EF4-FFF2-40B4-BE49-F238E27FC236}">
                <a16:creationId xmlns:a16="http://schemas.microsoft.com/office/drawing/2014/main" id="{79C3C808-DE9F-4CAF-E08B-B79AA3D173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23209" y="5362398"/>
            <a:ext cx="467557" cy="555223"/>
          </a:xfrm>
          <a:prstGeom prst="rect">
            <a:avLst/>
          </a:prstGeom>
        </p:spPr>
      </p:pic>
      <p:sp>
        <p:nvSpPr>
          <p:cNvPr id="158" name="직사각형 157">
            <a:extLst>
              <a:ext uri="{FF2B5EF4-FFF2-40B4-BE49-F238E27FC236}">
                <a16:creationId xmlns:a16="http://schemas.microsoft.com/office/drawing/2014/main" id="{0A601E03-65FE-3BC4-7F8A-3F117953BE05}"/>
              </a:ext>
            </a:extLst>
          </p:cNvPr>
          <p:cNvSpPr/>
          <p:nvPr/>
        </p:nvSpPr>
        <p:spPr>
          <a:xfrm>
            <a:off x="7829758" y="5901895"/>
            <a:ext cx="8796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en-US" altLang="ko-KR" sz="12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Robot</a:t>
            </a:r>
            <a:endParaRPr lang="ko-KR" altLang="en-US" sz="1200" dirty="0">
              <a:latin typeface="Calibri" panose="020F0502020204030204"/>
              <a:ea typeface="맑은 고딕" panose="020B0503020000020004" pitchFamily="50" charset="-127"/>
              <a:cs typeface="Arial" charset="0"/>
            </a:endParaRPr>
          </a:p>
        </p:txBody>
      </p:sp>
      <p:pic>
        <p:nvPicPr>
          <p:cNvPr id="159" name="그림 158">
            <a:extLst>
              <a:ext uri="{FF2B5EF4-FFF2-40B4-BE49-F238E27FC236}">
                <a16:creationId xmlns:a16="http://schemas.microsoft.com/office/drawing/2014/main" id="{EA5C9FDF-D984-B225-66D7-CF53253A3B7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13580" y="5343826"/>
            <a:ext cx="648963" cy="592367"/>
          </a:xfrm>
          <a:prstGeom prst="rect">
            <a:avLst/>
          </a:prstGeom>
        </p:spPr>
      </p:pic>
      <p:pic>
        <p:nvPicPr>
          <p:cNvPr id="160" name="Picture 2" descr="Building">
            <a:extLst>
              <a:ext uri="{FF2B5EF4-FFF2-40B4-BE49-F238E27FC236}">
                <a16:creationId xmlns:a16="http://schemas.microsoft.com/office/drawing/2014/main" id="{66BC7B30-5000-D0FD-50A0-652B7E4CD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453" y="5362112"/>
            <a:ext cx="555795" cy="55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1" name="직사각형 160">
            <a:extLst>
              <a:ext uri="{FF2B5EF4-FFF2-40B4-BE49-F238E27FC236}">
                <a16:creationId xmlns:a16="http://schemas.microsoft.com/office/drawing/2014/main" id="{0A22EF8F-110C-8B73-F2BF-5CF7CCD7BF40}"/>
              </a:ext>
            </a:extLst>
          </p:cNvPr>
          <p:cNvSpPr/>
          <p:nvPr/>
        </p:nvSpPr>
        <p:spPr>
          <a:xfrm>
            <a:off x="5500447" y="5901895"/>
            <a:ext cx="7638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en-US" altLang="ko-KR" sz="1200" dirty="0">
                <a:latin typeface="Calibri" panose="020F0502020204030204" pitchFamily="34" charset="0"/>
                <a:ea typeface="맑은 고딕" panose="020B0503020000020004" pitchFamily="50" charset="-127"/>
                <a:cs typeface="Calibri" panose="020F0502020204030204" pitchFamily="34" charset="0"/>
              </a:rPr>
              <a:t>BMS</a:t>
            </a:r>
            <a:endParaRPr lang="ko-KR" altLang="en-US" sz="1200" dirty="0">
              <a:latin typeface="Calibri" panose="020F0502020204030204" pitchFamily="34" charset="0"/>
              <a:ea typeface="맑은 고딕" panose="020B0503020000020004" pitchFamily="50" charset="-127"/>
              <a:cs typeface="Calibri" panose="020F0502020204030204" pitchFamily="34" charset="0"/>
            </a:endParaRPr>
          </a:p>
        </p:txBody>
      </p:sp>
      <p:sp>
        <p:nvSpPr>
          <p:cNvPr id="162" name="직사각형 161">
            <a:extLst>
              <a:ext uri="{FF2B5EF4-FFF2-40B4-BE49-F238E27FC236}">
                <a16:creationId xmlns:a16="http://schemas.microsoft.com/office/drawing/2014/main" id="{03E65BD8-60B9-3F8D-DDEE-6266A1C359B1}"/>
              </a:ext>
            </a:extLst>
          </p:cNvPr>
          <p:cNvSpPr/>
          <p:nvPr/>
        </p:nvSpPr>
        <p:spPr>
          <a:xfrm>
            <a:off x="2040443" y="3906286"/>
            <a:ext cx="1267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ko-KR" altLang="en-US" sz="900"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내부 로봇 연동 서비스</a:t>
            </a:r>
            <a:endParaRPr lang="en-US" altLang="ko-KR" sz="900" dirty="0">
              <a:latin typeface="Calibri" panose="020F0502020204030204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F5CA4CC7-B52B-D339-71CC-211DF4DB5AC1}"/>
              </a:ext>
            </a:extLst>
          </p:cNvPr>
          <p:cNvSpPr/>
          <p:nvPr/>
        </p:nvSpPr>
        <p:spPr>
          <a:xfrm>
            <a:off x="3334032" y="5246851"/>
            <a:ext cx="1890684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en-US" altLang="ko-KR" sz="900" dirty="0">
                <a:solidFill>
                  <a:schemeClr val="tx1"/>
                </a:solidFill>
              </a:rPr>
              <a:t>Open API </a:t>
            </a:r>
            <a:r>
              <a:rPr lang="ko-KR" altLang="en-US" sz="900" dirty="0">
                <a:solidFill>
                  <a:schemeClr val="tx1"/>
                </a:solidFill>
              </a:rPr>
              <a:t>서비스 상태 </a:t>
            </a:r>
            <a:br>
              <a:rPr lang="en-US" altLang="ko-KR" sz="900" dirty="0">
                <a:solidFill>
                  <a:schemeClr val="tx1"/>
                </a:solidFill>
              </a:rPr>
            </a:br>
            <a:r>
              <a:rPr lang="ko-KR" altLang="en-US" sz="900" dirty="0">
                <a:solidFill>
                  <a:schemeClr val="tx1"/>
                </a:solidFill>
              </a:rPr>
              <a:t>실시간 모니터링</a:t>
            </a:r>
            <a:br>
              <a:rPr lang="en-US" altLang="ko-KR" sz="900" dirty="0">
                <a:solidFill>
                  <a:schemeClr val="tx1"/>
                </a:solidFill>
              </a:rPr>
            </a:br>
            <a:r>
              <a:rPr lang="en-US" altLang="ko-KR" sz="900" dirty="0">
                <a:solidFill>
                  <a:schemeClr val="tx1"/>
                </a:solidFill>
              </a:rPr>
              <a:t>(</a:t>
            </a:r>
            <a:r>
              <a:rPr lang="ko-KR" altLang="en-US" sz="900" dirty="0">
                <a:solidFill>
                  <a:schemeClr val="tx1"/>
                </a:solidFill>
              </a:rPr>
              <a:t>통신 및 </a:t>
            </a:r>
            <a:r>
              <a:rPr lang="en-US" altLang="ko-KR" sz="900" dirty="0">
                <a:solidFill>
                  <a:schemeClr val="tx1"/>
                </a:solidFill>
              </a:rPr>
              <a:t>Agent S/W </a:t>
            </a:r>
            <a:r>
              <a:rPr lang="ko-KR" altLang="en-US" sz="900" dirty="0">
                <a:solidFill>
                  <a:schemeClr val="tx1"/>
                </a:solidFill>
              </a:rPr>
              <a:t>상태</a:t>
            </a:r>
            <a:r>
              <a:rPr lang="en-US" altLang="ko-KR" sz="900" dirty="0">
                <a:solidFill>
                  <a:schemeClr val="tx1"/>
                </a:solidFill>
              </a:rPr>
              <a:t>)</a:t>
            </a:r>
          </a:p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ko-KR" altLang="en-US" sz="900" dirty="0">
                <a:solidFill>
                  <a:schemeClr val="tx1"/>
                </a:solidFill>
              </a:rPr>
              <a:t>이상 상태 </a:t>
            </a:r>
            <a:r>
              <a:rPr lang="en-US" altLang="ko-KR" sz="900" dirty="0">
                <a:solidFill>
                  <a:schemeClr val="tx1"/>
                </a:solidFill>
              </a:rPr>
              <a:t>Notification </a:t>
            </a:r>
            <a:r>
              <a:rPr lang="ko-KR" altLang="en-US" sz="900" dirty="0">
                <a:solidFill>
                  <a:schemeClr val="tx1"/>
                </a:solidFill>
              </a:rPr>
              <a:t>서비스</a:t>
            </a:r>
          </a:p>
        </p:txBody>
      </p:sp>
      <p:pic>
        <p:nvPicPr>
          <p:cNvPr id="164" name="Picture 4" descr="Customer service">
            <a:extLst>
              <a:ext uri="{FF2B5EF4-FFF2-40B4-BE49-F238E27FC236}">
                <a16:creationId xmlns:a16="http://schemas.microsoft.com/office/drawing/2014/main" id="{DEFA31C4-FA18-DABE-1F6A-AAA16784E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667" y="5016723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5" name="직사각형 164">
            <a:extLst>
              <a:ext uri="{FF2B5EF4-FFF2-40B4-BE49-F238E27FC236}">
                <a16:creationId xmlns:a16="http://schemas.microsoft.com/office/drawing/2014/main" id="{24236C98-714D-FE85-9CC8-5D2DD8401B5B}"/>
              </a:ext>
            </a:extLst>
          </p:cNvPr>
          <p:cNvSpPr/>
          <p:nvPr/>
        </p:nvSpPr>
        <p:spPr>
          <a:xfrm>
            <a:off x="3355320" y="5002938"/>
            <a:ext cx="1440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en-US" altLang="ko-KR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HCCC </a:t>
            </a:r>
            <a:r>
              <a:rPr lang="ko-KR" altLang="en-US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고객센터</a:t>
            </a:r>
          </a:p>
        </p:txBody>
      </p:sp>
      <p:sp>
        <p:nvSpPr>
          <p:cNvPr id="166" name="직사각형 165">
            <a:extLst>
              <a:ext uri="{FF2B5EF4-FFF2-40B4-BE49-F238E27FC236}">
                <a16:creationId xmlns:a16="http://schemas.microsoft.com/office/drawing/2014/main" id="{DDE6B35B-B356-D50B-465D-0F3FEE5E01FC}"/>
              </a:ext>
            </a:extLst>
          </p:cNvPr>
          <p:cNvSpPr/>
          <p:nvPr/>
        </p:nvSpPr>
        <p:spPr>
          <a:xfrm>
            <a:off x="5310147" y="5006475"/>
            <a:ext cx="1440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latinLnBrk="0"/>
            <a:r>
              <a:rPr lang="ko-KR" altLang="en-US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외부 연계 서비스</a:t>
            </a:r>
          </a:p>
        </p:txBody>
      </p:sp>
      <p:cxnSp>
        <p:nvCxnSpPr>
          <p:cNvPr id="167" name="직선 화살표 연결선 166">
            <a:extLst>
              <a:ext uri="{FF2B5EF4-FFF2-40B4-BE49-F238E27FC236}">
                <a16:creationId xmlns:a16="http://schemas.microsoft.com/office/drawing/2014/main" id="{E9971BC5-5F3E-DE27-73AC-0E5104BFB7F0}"/>
              </a:ext>
            </a:extLst>
          </p:cNvPr>
          <p:cNvCxnSpPr>
            <a:cxnSpLocks/>
            <a:stCxn id="131" idx="2"/>
          </p:cNvCxnSpPr>
          <p:nvPr/>
        </p:nvCxnSpPr>
        <p:spPr>
          <a:xfrm>
            <a:off x="4893863" y="4038329"/>
            <a:ext cx="0" cy="119951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2938BF53-80ED-E14C-D60E-BE789E09E921}"/>
              </a:ext>
            </a:extLst>
          </p:cNvPr>
          <p:cNvSpPr/>
          <p:nvPr/>
        </p:nvSpPr>
        <p:spPr>
          <a:xfrm>
            <a:off x="1062811" y="5246851"/>
            <a:ext cx="1890684" cy="7200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ko-KR" altLang="en-US" sz="900" dirty="0">
                <a:solidFill>
                  <a:schemeClr val="tx1"/>
                </a:solidFill>
              </a:rPr>
              <a:t>원격 </a:t>
            </a:r>
            <a:r>
              <a:rPr lang="en-US" altLang="ko-KR" sz="900" dirty="0">
                <a:solidFill>
                  <a:schemeClr val="tx1"/>
                </a:solidFill>
              </a:rPr>
              <a:t>EL </a:t>
            </a:r>
            <a:r>
              <a:rPr lang="ko-KR" altLang="en-US" sz="900" dirty="0">
                <a:solidFill>
                  <a:schemeClr val="tx1"/>
                </a:solidFill>
              </a:rPr>
              <a:t>제어 모바일 앱 시스템</a:t>
            </a: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ko-KR" altLang="en-US" sz="900" dirty="0">
                <a:solidFill>
                  <a:schemeClr val="tx1"/>
                </a:solidFill>
              </a:rPr>
              <a:t>원격 업데이트</a:t>
            </a:r>
            <a:r>
              <a:rPr lang="en-US" altLang="ko-KR" sz="900" dirty="0">
                <a:solidFill>
                  <a:schemeClr val="tx1"/>
                </a:solidFill>
              </a:rPr>
              <a:t>/</a:t>
            </a:r>
            <a:r>
              <a:rPr lang="ko-KR" altLang="en-US" sz="900" dirty="0">
                <a:solidFill>
                  <a:schemeClr val="tx1"/>
                </a:solidFill>
              </a:rPr>
              <a:t>설정 시스템</a:t>
            </a: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 typeface="맑은 고딕" panose="020B0503020000020004" pitchFamily="50" charset="-127"/>
              <a:buChar char="·"/>
            </a:pPr>
            <a:r>
              <a:rPr lang="ko-KR" altLang="en-US" sz="900" dirty="0">
                <a:solidFill>
                  <a:schemeClr val="tx1"/>
                </a:solidFill>
              </a:rPr>
              <a:t>파라미터 원격 제어 서비스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169" name="직사각형 168">
            <a:extLst>
              <a:ext uri="{FF2B5EF4-FFF2-40B4-BE49-F238E27FC236}">
                <a16:creationId xmlns:a16="http://schemas.microsoft.com/office/drawing/2014/main" id="{CB75EFFE-3ED4-8752-6737-DF5DAF034A1D}"/>
              </a:ext>
            </a:extLst>
          </p:cNvPr>
          <p:cNvSpPr/>
          <p:nvPr/>
        </p:nvSpPr>
        <p:spPr>
          <a:xfrm>
            <a:off x="1084099" y="5002938"/>
            <a:ext cx="17380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en-US" altLang="ko-KR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Open</a:t>
            </a:r>
            <a:r>
              <a:rPr lang="ko-KR" altLang="en-US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 </a:t>
            </a:r>
            <a:r>
              <a:rPr lang="en-US" altLang="ko-KR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API Add-on SVC</a:t>
            </a:r>
            <a:r>
              <a:rPr lang="ko-KR" altLang="en-US" sz="12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 </a:t>
            </a:r>
          </a:p>
        </p:txBody>
      </p:sp>
      <p:pic>
        <p:nvPicPr>
          <p:cNvPr id="170" name="그림 169">
            <a:extLst>
              <a:ext uri="{FF2B5EF4-FFF2-40B4-BE49-F238E27FC236}">
                <a16:creationId xmlns:a16="http://schemas.microsoft.com/office/drawing/2014/main" id="{E5CD44CD-07F8-E32E-A230-02B687FEE42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83" y="5035391"/>
            <a:ext cx="341332" cy="341332"/>
          </a:xfrm>
          <a:prstGeom prst="rect">
            <a:avLst/>
          </a:prstGeom>
        </p:spPr>
      </p:pic>
      <p:cxnSp>
        <p:nvCxnSpPr>
          <p:cNvPr id="171" name="연결선: 꺾임 170">
            <a:extLst>
              <a:ext uri="{FF2B5EF4-FFF2-40B4-BE49-F238E27FC236}">
                <a16:creationId xmlns:a16="http://schemas.microsoft.com/office/drawing/2014/main" id="{9424C719-9D7C-BC56-1ADF-BFEC9AF89477}"/>
              </a:ext>
            </a:extLst>
          </p:cNvPr>
          <p:cNvCxnSpPr>
            <a:cxnSpLocks/>
          </p:cNvCxnSpPr>
          <p:nvPr/>
        </p:nvCxnSpPr>
        <p:spPr>
          <a:xfrm rot="5400000">
            <a:off x="2960539" y="3821553"/>
            <a:ext cx="1206768" cy="1640320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직사각형 171">
            <a:extLst>
              <a:ext uri="{FF2B5EF4-FFF2-40B4-BE49-F238E27FC236}">
                <a16:creationId xmlns:a16="http://schemas.microsoft.com/office/drawing/2014/main" id="{1B756739-57F4-832C-C722-CE8A16FD46E8}"/>
              </a:ext>
            </a:extLst>
          </p:cNvPr>
          <p:cNvSpPr/>
          <p:nvPr/>
        </p:nvSpPr>
        <p:spPr>
          <a:xfrm>
            <a:off x="7046849" y="1525566"/>
            <a:ext cx="2262164" cy="2786488"/>
          </a:xfrm>
          <a:prstGeom prst="rect">
            <a:avLst/>
          </a:prstGeom>
          <a:noFill/>
          <a:ln w="9525">
            <a:solidFill>
              <a:srgbClr val="FC510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3" name="직사각형 172">
            <a:extLst>
              <a:ext uri="{FF2B5EF4-FFF2-40B4-BE49-F238E27FC236}">
                <a16:creationId xmlns:a16="http://schemas.microsoft.com/office/drawing/2014/main" id="{AB494BCE-5870-256B-5DB9-1483F5334BAC}"/>
              </a:ext>
            </a:extLst>
          </p:cNvPr>
          <p:cNvSpPr/>
          <p:nvPr/>
        </p:nvSpPr>
        <p:spPr>
          <a:xfrm>
            <a:off x="6867683" y="1297835"/>
            <a:ext cx="12674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en-US" altLang="ko-KR" sz="9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3</a:t>
            </a:r>
            <a:r>
              <a:rPr lang="en-US" altLang="ko-KR" sz="900" baseline="300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rd</a:t>
            </a:r>
            <a:r>
              <a:rPr lang="ko-KR" altLang="en-US" sz="9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 </a:t>
            </a:r>
            <a:r>
              <a:rPr lang="en-US" altLang="ko-KR" sz="9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Party </a:t>
            </a:r>
            <a:r>
              <a:rPr lang="ko-KR" altLang="en-US" sz="9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개발 영역</a:t>
            </a:r>
            <a:endParaRPr lang="en-US" altLang="ko-KR" sz="900" dirty="0">
              <a:latin typeface="Calibri" panose="020F0502020204030204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174" name="직사각형 173">
            <a:extLst>
              <a:ext uri="{FF2B5EF4-FFF2-40B4-BE49-F238E27FC236}">
                <a16:creationId xmlns:a16="http://schemas.microsoft.com/office/drawing/2014/main" id="{1B9D4112-F070-5159-D53A-BFA70481D9DE}"/>
              </a:ext>
            </a:extLst>
          </p:cNvPr>
          <p:cNvSpPr/>
          <p:nvPr/>
        </p:nvSpPr>
        <p:spPr>
          <a:xfrm>
            <a:off x="6196459" y="3347218"/>
            <a:ext cx="8630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en-US" altLang="ko-KR" sz="9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HTTP </a:t>
            </a:r>
            <a:r>
              <a:rPr lang="ko-KR" altLang="en-US" sz="9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기반 </a:t>
            </a:r>
            <a:br>
              <a:rPr lang="en-US" altLang="ko-KR" sz="9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</a:br>
            <a:r>
              <a:rPr lang="en-US" altLang="ko-KR" sz="900" dirty="0"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REST Web 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BD311926-8098-2E2F-BAC8-2DB3E18BDD1F}"/>
              </a:ext>
            </a:extLst>
          </p:cNvPr>
          <p:cNvSpPr txBox="1"/>
          <p:nvPr/>
        </p:nvSpPr>
        <p:spPr>
          <a:xfrm>
            <a:off x="322296" y="1141471"/>
            <a:ext cx="138211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solidFill>
                  <a:srgbClr val="FF0000"/>
                </a:solidFill>
              </a:rPr>
              <a:t>1 : ’22</a:t>
            </a:r>
            <a:r>
              <a:rPr lang="ko-KR" altLang="en-US" sz="1100" dirty="0">
                <a:solidFill>
                  <a:srgbClr val="FF0000"/>
                </a:solidFill>
              </a:rPr>
              <a:t>년 개발 완료</a:t>
            </a:r>
            <a:endParaRPr lang="en-US" altLang="ko-KR" sz="1100" dirty="0">
              <a:solidFill>
                <a:srgbClr val="FF0000"/>
              </a:solidFill>
            </a:endParaRPr>
          </a:p>
          <a:p>
            <a:r>
              <a:rPr lang="en-US" altLang="ko-KR" sz="1100" dirty="0">
                <a:solidFill>
                  <a:srgbClr val="FF0000"/>
                </a:solidFill>
              </a:rPr>
              <a:t>2 : </a:t>
            </a:r>
            <a:r>
              <a:rPr lang="ko-KR" altLang="en-US" sz="1100" dirty="0">
                <a:solidFill>
                  <a:srgbClr val="FF0000"/>
                </a:solidFill>
              </a:rPr>
              <a:t>고도화 개발</a:t>
            </a:r>
            <a:endParaRPr lang="en-US" altLang="ko-KR" sz="1100" dirty="0">
              <a:solidFill>
                <a:srgbClr val="FF0000"/>
              </a:solidFill>
            </a:endParaRPr>
          </a:p>
          <a:p>
            <a:r>
              <a:rPr lang="en-US" altLang="ko-KR" sz="1100" dirty="0">
                <a:solidFill>
                  <a:srgbClr val="FF0000"/>
                </a:solidFill>
              </a:rPr>
              <a:t>3 : </a:t>
            </a:r>
            <a:r>
              <a:rPr lang="ko-KR" altLang="en-US" sz="1100" dirty="0">
                <a:solidFill>
                  <a:srgbClr val="FF0000"/>
                </a:solidFill>
              </a:rPr>
              <a:t>신규 개발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B0B9989E-0B84-AB73-E13F-1C5C57469056}"/>
              </a:ext>
            </a:extLst>
          </p:cNvPr>
          <p:cNvSpPr txBox="1"/>
          <p:nvPr/>
        </p:nvSpPr>
        <p:spPr>
          <a:xfrm>
            <a:off x="3059711" y="2267093"/>
            <a:ext cx="2407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FF0000"/>
                </a:solidFill>
              </a:rPr>
              <a:t>3</a:t>
            </a:r>
            <a:endParaRPr lang="ko-KR" altLang="en-US" sz="800" dirty="0">
              <a:solidFill>
                <a:srgbClr val="FF0000"/>
              </a:solidFill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F4B15CCC-ACFB-ABE1-B08C-FF31986AEDF0}"/>
              </a:ext>
            </a:extLst>
          </p:cNvPr>
          <p:cNvSpPr txBox="1"/>
          <p:nvPr/>
        </p:nvSpPr>
        <p:spPr>
          <a:xfrm>
            <a:off x="3229022" y="3113284"/>
            <a:ext cx="2407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FF0000"/>
                </a:solidFill>
              </a:rPr>
              <a:t>3</a:t>
            </a:r>
            <a:endParaRPr lang="ko-KR" altLang="en-US" sz="800" dirty="0">
              <a:solidFill>
                <a:srgbClr val="FF0000"/>
              </a:solidFill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708FCA5E-85B9-2E86-BAC9-8436F53C0865}"/>
              </a:ext>
            </a:extLst>
          </p:cNvPr>
          <p:cNvSpPr txBox="1"/>
          <p:nvPr/>
        </p:nvSpPr>
        <p:spPr>
          <a:xfrm>
            <a:off x="5924201" y="5875398"/>
            <a:ext cx="2407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FF0000"/>
                </a:solidFill>
              </a:rPr>
              <a:t>3</a:t>
            </a:r>
            <a:endParaRPr lang="ko-KR" altLang="en-US" sz="800" dirty="0">
              <a:solidFill>
                <a:srgbClr val="FF0000"/>
              </a:solidFill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EFEFF567-9986-6AB4-8ABA-E952574D603F}"/>
              </a:ext>
            </a:extLst>
          </p:cNvPr>
          <p:cNvSpPr txBox="1"/>
          <p:nvPr/>
        </p:nvSpPr>
        <p:spPr>
          <a:xfrm>
            <a:off x="8380327" y="5889293"/>
            <a:ext cx="2407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FF0000"/>
                </a:solidFill>
              </a:rPr>
              <a:t>2</a:t>
            </a:r>
            <a:endParaRPr lang="ko-KR" altLang="en-US" sz="800" dirty="0">
              <a:solidFill>
                <a:srgbClr val="FF0000"/>
              </a:solidFill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F1615BBE-2B4D-4FFB-22ED-56ABCF8A49A6}"/>
              </a:ext>
            </a:extLst>
          </p:cNvPr>
          <p:cNvSpPr txBox="1"/>
          <p:nvPr/>
        </p:nvSpPr>
        <p:spPr>
          <a:xfrm>
            <a:off x="9035945" y="5853671"/>
            <a:ext cx="2407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FF0000"/>
                </a:solidFill>
              </a:rPr>
              <a:t>2</a:t>
            </a:r>
            <a:endParaRPr lang="ko-KR" altLang="en-US" sz="800" dirty="0">
              <a:solidFill>
                <a:srgbClr val="FF0000"/>
              </a:solidFill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F555E86E-DD56-CFF7-E11A-65523DE97072}"/>
              </a:ext>
            </a:extLst>
          </p:cNvPr>
          <p:cNvSpPr txBox="1"/>
          <p:nvPr/>
        </p:nvSpPr>
        <p:spPr>
          <a:xfrm>
            <a:off x="1183887" y="4646760"/>
            <a:ext cx="2407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FF0000"/>
                </a:solidFill>
              </a:rPr>
              <a:t>2</a:t>
            </a:r>
            <a:endParaRPr lang="ko-KR" altLang="en-US" sz="800" dirty="0">
              <a:solidFill>
                <a:srgbClr val="FF0000"/>
              </a:solidFill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A6DE26BA-9F1C-1824-BCCB-18B64E7E9499}"/>
              </a:ext>
            </a:extLst>
          </p:cNvPr>
          <p:cNvSpPr txBox="1"/>
          <p:nvPr/>
        </p:nvSpPr>
        <p:spPr>
          <a:xfrm>
            <a:off x="5069375" y="1817974"/>
            <a:ext cx="2407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FF0000"/>
                </a:solidFill>
              </a:rPr>
              <a:t>2</a:t>
            </a:r>
            <a:endParaRPr lang="ko-KR" altLang="en-US" sz="800" dirty="0">
              <a:solidFill>
                <a:srgbClr val="FF0000"/>
              </a:solidFill>
            </a:endParaRPr>
          </a:p>
        </p:txBody>
      </p:sp>
      <p:pic>
        <p:nvPicPr>
          <p:cNvPr id="183" name="Picture 6" descr="D:\User\Images\mainboard (2).png">
            <a:extLst>
              <a:ext uri="{FF2B5EF4-FFF2-40B4-BE49-F238E27FC236}">
                <a16:creationId xmlns:a16="http://schemas.microsoft.com/office/drawing/2014/main" id="{1E4373B0-2BAB-6FF4-A200-DD29E7504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56" y="3222820"/>
            <a:ext cx="414992" cy="41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" name="직사각형 183">
            <a:extLst>
              <a:ext uri="{FF2B5EF4-FFF2-40B4-BE49-F238E27FC236}">
                <a16:creationId xmlns:a16="http://schemas.microsoft.com/office/drawing/2014/main" id="{0C847286-9D7F-E837-E92A-AFA06B631A9A}"/>
              </a:ext>
            </a:extLst>
          </p:cNvPr>
          <p:cNvSpPr/>
          <p:nvPr/>
        </p:nvSpPr>
        <p:spPr>
          <a:xfrm>
            <a:off x="572240" y="2794636"/>
            <a:ext cx="8822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/>
            <a:r>
              <a:rPr lang="ko-KR" altLang="en-US" sz="11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로봇 연동</a:t>
            </a:r>
            <a:endParaRPr lang="en-US" altLang="ko-KR" sz="1100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  <a:cs typeface="Arial" charset="0"/>
            </a:endParaRPr>
          </a:p>
          <a:p>
            <a:pPr algn="ctr" defTabSz="457200" latinLnBrk="0"/>
            <a:r>
              <a:rPr lang="ko-KR" altLang="en-US" sz="11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  <a:cs typeface="Arial" charset="0"/>
              </a:rPr>
              <a:t>단말기</a:t>
            </a:r>
          </a:p>
        </p:txBody>
      </p:sp>
      <p:cxnSp>
        <p:nvCxnSpPr>
          <p:cNvPr id="185" name="연결선: 꺾임 184">
            <a:extLst>
              <a:ext uri="{FF2B5EF4-FFF2-40B4-BE49-F238E27FC236}">
                <a16:creationId xmlns:a16="http://schemas.microsoft.com/office/drawing/2014/main" id="{23974519-CCFA-E5B9-8EF8-E54080246C43}"/>
              </a:ext>
            </a:extLst>
          </p:cNvPr>
          <p:cNvCxnSpPr>
            <a:cxnSpLocks/>
            <a:endCxn id="183" idx="3"/>
          </p:cNvCxnSpPr>
          <p:nvPr/>
        </p:nvCxnSpPr>
        <p:spPr>
          <a:xfrm rot="10800000">
            <a:off x="1220849" y="3430316"/>
            <a:ext cx="2681261" cy="444440"/>
          </a:xfrm>
          <a:prstGeom prst="bentConnector3">
            <a:avLst>
              <a:gd name="adj1" fmla="val 81516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직선 화살표 연결선 185">
            <a:extLst>
              <a:ext uri="{FF2B5EF4-FFF2-40B4-BE49-F238E27FC236}">
                <a16:creationId xmlns:a16="http://schemas.microsoft.com/office/drawing/2014/main" id="{D5966C6E-018A-2851-030E-D945BA46EFD1}"/>
              </a:ext>
            </a:extLst>
          </p:cNvPr>
          <p:cNvCxnSpPr>
            <a:cxnSpLocks/>
            <a:stCxn id="125" idx="0"/>
            <a:endCxn id="183" idx="2"/>
          </p:cNvCxnSpPr>
          <p:nvPr/>
        </p:nvCxnSpPr>
        <p:spPr>
          <a:xfrm flipV="1">
            <a:off x="1013352" y="3637812"/>
            <a:ext cx="0" cy="347358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TextBox 186">
            <a:extLst>
              <a:ext uri="{FF2B5EF4-FFF2-40B4-BE49-F238E27FC236}">
                <a16:creationId xmlns:a16="http://schemas.microsoft.com/office/drawing/2014/main" id="{A27172AA-8DD6-8AFB-DC41-521CBB56407D}"/>
              </a:ext>
            </a:extLst>
          </p:cNvPr>
          <p:cNvSpPr txBox="1"/>
          <p:nvPr/>
        </p:nvSpPr>
        <p:spPr>
          <a:xfrm>
            <a:off x="1125126" y="3038634"/>
            <a:ext cx="2407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FF0000"/>
                </a:solidFill>
              </a:rPr>
              <a:t>2</a:t>
            </a:r>
            <a:endParaRPr lang="ko-KR" altLang="en-US" sz="800" dirty="0">
              <a:solidFill>
                <a:srgbClr val="FF0000"/>
              </a:solidFill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21EC21E3-2D2C-EC3B-ECCB-F4986218322A}"/>
              </a:ext>
            </a:extLst>
          </p:cNvPr>
          <p:cNvSpPr txBox="1"/>
          <p:nvPr/>
        </p:nvSpPr>
        <p:spPr>
          <a:xfrm>
            <a:off x="5115922" y="3086579"/>
            <a:ext cx="2407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FF0000"/>
                </a:solidFill>
              </a:rPr>
              <a:t>2</a:t>
            </a:r>
            <a:endParaRPr lang="ko-KR" altLang="en-US" sz="800" dirty="0">
              <a:solidFill>
                <a:srgbClr val="FF0000"/>
              </a:solidFill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BA1F2701-8647-8CFC-DFF6-755A57D56B95}"/>
              </a:ext>
            </a:extLst>
          </p:cNvPr>
          <p:cNvSpPr txBox="1"/>
          <p:nvPr/>
        </p:nvSpPr>
        <p:spPr>
          <a:xfrm>
            <a:off x="7618812" y="5972227"/>
            <a:ext cx="2407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FF0000"/>
                </a:solidFill>
              </a:rPr>
              <a:t>1</a:t>
            </a:r>
            <a:endParaRPr lang="ko-KR" altLang="en-US" sz="800" dirty="0">
              <a:solidFill>
                <a:srgbClr val="FF0000"/>
              </a:solidFill>
            </a:endParaRPr>
          </a:p>
        </p:txBody>
      </p:sp>
      <p:sp>
        <p:nvSpPr>
          <p:cNvPr id="191" name="슬라이드 번호 개체 틀 190">
            <a:extLst>
              <a:ext uri="{FF2B5EF4-FFF2-40B4-BE49-F238E27FC236}">
                <a16:creationId xmlns:a16="http://schemas.microsoft.com/office/drawing/2014/main" id="{75AE39A9-1DD1-BE6B-F419-EA38B1D9C7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4723B-09EE-49B9-9A5C-1C0F1F56A195}" type="slidenum">
              <a:rPr lang="ko-KR" altLang="en-US" smtClean="0">
                <a:latin typeface="맑은 고딕" panose="020B0503020000020004" pitchFamily="50" charset="-127"/>
              </a:rPr>
              <a:pPr>
                <a:defRPr/>
              </a:pPr>
              <a:t>7</a:t>
            </a:fld>
            <a:r>
              <a:rPr lang="en-US" altLang="ko-KR">
                <a:latin typeface="맑은 고딕" panose="020B0503020000020004" pitchFamily="50" charset="-127"/>
              </a:rPr>
              <a:t>/12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1160138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7D23A0-87EF-94F4-6327-9241E1E6E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" y="66147"/>
            <a:ext cx="4447349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4. </a:t>
            </a:r>
            <a:r>
              <a:rPr lang="ko-KR" alt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개발내용 상세</a:t>
            </a:r>
            <a:endPara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6066A23-A2BE-9570-1052-32CD53587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79" y="476672"/>
            <a:ext cx="9001001" cy="3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4. Open API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기반 엘리베이터 표준화 서비스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 Cloud Architecture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0" name="직사각형 129">
            <a:extLst>
              <a:ext uri="{FF2B5EF4-FFF2-40B4-BE49-F238E27FC236}">
                <a16:creationId xmlns:a16="http://schemas.microsoft.com/office/drawing/2014/main" id="{9A153AC4-8F5E-7A4D-E3AD-ECB8608029AE}"/>
              </a:ext>
            </a:extLst>
          </p:cNvPr>
          <p:cNvSpPr/>
          <p:nvPr/>
        </p:nvSpPr>
        <p:spPr>
          <a:xfrm>
            <a:off x="704528" y="1245252"/>
            <a:ext cx="3024336" cy="4077843"/>
          </a:xfrm>
          <a:prstGeom prst="rect">
            <a:avLst/>
          </a:prstGeom>
          <a:noFill/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766B694E-EBE4-0716-3DEB-37B7DBA7B497}"/>
              </a:ext>
            </a:extLst>
          </p:cNvPr>
          <p:cNvSpPr txBox="1"/>
          <p:nvPr/>
        </p:nvSpPr>
        <p:spPr>
          <a:xfrm>
            <a:off x="1814984" y="932654"/>
            <a:ext cx="8322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prstClr val="black"/>
                </a:solidFill>
                <a:latin typeface="+mn-ea"/>
              </a:rPr>
              <a:t>IoT Edge</a:t>
            </a:r>
            <a:endParaRPr lang="ko-KR" altLang="en-US" sz="1200" b="1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32" name="직사각형 131">
            <a:extLst>
              <a:ext uri="{FF2B5EF4-FFF2-40B4-BE49-F238E27FC236}">
                <a16:creationId xmlns:a16="http://schemas.microsoft.com/office/drawing/2014/main" id="{6F052D47-C3C9-C2FF-9D06-C01BB3C94177}"/>
              </a:ext>
            </a:extLst>
          </p:cNvPr>
          <p:cNvSpPr/>
          <p:nvPr/>
        </p:nvSpPr>
        <p:spPr>
          <a:xfrm>
            <a:off x="920552" y="1609251"/>
            <a:ext cx="2592288" cy="24634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33" name="직사각형 132">
            <a:extLst>
              <a:ext uri="{FF2B5EF4-FFF2-40B4-BE49-F238E27FC236}">
                <a16:creationId xmlns:a16="http://schemas.microsoft.com/office/drawing/2014/main" id="{6C92E4A7-18C6-48B4-C969-9C46DC893494}"/>
              </a:ext>
            </a:extLst>
          </p:cNvPr>
          <p:cNvSpPr/>
          <p:nvPr/>
        </p:nvSpPr>
        <p:spPr>
          <a:xfrm>
            <a:off x="2367767" y="1800198"/>
            <a:ext cx="900000" cy="43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AWS Greengrass</a:t>
            </a:r>
            <a:endParaRPr lang="ko-KR" altLang="en-US" sz="10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34" name="직사각형 133">
            <a:extLst>
              <a:ext uri="{FF2B5EF4-FFF2-40B4-BE49-F238E27FC236}">
                <a16:creationId xmlns:a16="http://schemas.microsoft.com/office/drawing/2014/main" id="{6B885DD4-075D-3080-F1F7-66B5B8D38A2C}"/>
              </a:ext>
            </a:extLst>
          </p:cNvPr>
          <p:cNvSpPr/>
          <p:nvPr/>
        </p:nvSpPr>
        <p:spPr>
          <a:xfrm>
            <a:off x="1223102" y="2588200"/>
            <a:ext cx="900000" cy="43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BS COM</a:t>
            </a:r>
            <a:endParaRPr lang="ko-KR" altLang="en-US" sz="10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35" name="직사각형 134">
            <a:extLst>
              <a:ext uri="{FF2B5EF4-FFF2-40B4-BE49-F238E27FC236}">
                <a16:creationId xmlns:a16="http://schemas.microsoft.com/office/drawing/2014/main" id="{FCA587D5-6303-2CDA-33D9-11D53229006A}"/>
              </a:ext>
            </a:extLst>
          </p:cNvPr>
          <p:cNvSpPr/>
          <p:nvPr/>
        </p:nvSpPr>
        <p:spPr>
          <a:xfrm>
            <a:off x="1205102" y="4601068"/>
            <a:ext cx="936000" cy="504000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제어반</a:t>
            </a:r>
          </a:p>
        </p:txBody>
      </p:sp>
      <p:cxnSp>
        <p:nvCxnSpPr>
          <p:cNvPr id="136" name="연결선: 꺾임 135">
            <a:extLst>
              <a:ext uri="{FF2B5EF4-FFF2-40B4-BE49-F238E27FC236}">
                <a16:creationId xmlns:a16="http://schemas.microsoft.com/office/drawing/2014/main" id="{D6002558-6CFC-86E0-6AD6-37DCFE2E5FAF}"/>
              </a:ext>
            </a:extLst>
          </p:cNvPr>
          <p:cNvCxnSpPr>
            <a:cxnSpLocks/>
            <a:stCxn id="135" idx="1"/>
            <a:endCxn id="134" idx="1"/>
          </p:cNvCxnSpPr>
          <p:nvPr/>
        </p:nvCxnSpPr>
        <p:spPr>
          <a:xfrm rot="10800000" flipH="1">
            <a:off x="1205102" y="2804200"/>
            <a:ext cx="18000" cy="2048868"/>
          </a:xfrm>
          <a:prstGeom prst="bentConnector3">
            <a:avLst>
              <a:gd name="adj1" fmla="val -127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직사각형 136">
            <a:extLst>
              <a:ext uri="{FF2B5EF4-FFF2-40B4-BE49-F238E27FC236}">
                <a16:creationId xmlns:a16="http://schemas.microsoft.com/office/drawing/2014/main" id="{9C780EF9-6EA9-6BC8-991A-EDD0F78814B7}"/>
              </a:ext>
            </a:extLst>
          </p:cNvPr>
          <p:cNvSpPr/>
          <p:nvPr/>
        </p:nvSpPr>
        <p:spPr>
          <a:xfrm>
            <a:off x="4047165" y="1245252"/>
            <a:ext cx="3600400" cy="5107073"/>
          </a:xfrm>
          <a:prstGeom prst="rect">
            <a:avLst/>
          </a:prstGeom>
          <a:noFill/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0FFC271B-139F-58AA-8228-0DA49BEDD6A0}"/>
              </a:ext>
            </a:extLst>
          </p:cNvPr>
          <p:cNvSpPr txBox="1"/>
          <p:nvPr/>
        </p:nvSpPr>
        <p:spPr>
          <a:xfrm>
            <a:off x="5355495" y="920802"/>
            <a:ext cx="1007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prstClr val="black"/>
                </a:solidFill>
                <a:latin typeface="+mn-ea"/>
              </a:rPr>
              <a:t>AWS Cloud</a:t>
            </a:r>
            <a:endParaRPr lang="ko-KR" altLang="en-US" sz="1200" b="1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39" name="직사각형 138">
            <a:extLst>
              <a:ext uri="{FF2B5EF4-FFF2-40B4-BE49-F238E27FC236}">
                <a16:creationId xmlns:a16="http://schemas.microsoft.com/office/drawing/2014/main" id="{B8406BDC-E73F-34AA-AC03-294A5DB5CCF8}"/>
              </a:ext>
            </a:extLst>
          </p:cNvPr>
          <p:cNvSpPr/>
          <p:nvPr/>
        </p:nvSpPr>
        <p:spPr>
          <a:xfrm>
            <a:off x="4261812" y="1611020"/>
            <a:ext cx="3168352" cy="14811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40" name="직사각형 139">
            <a:extLst>
              <a:ext uri="{FF2B5EF4-FFF2-40B4-BE49-F238E27FC236}">
                <a16:creationId xmlns:a16="http://schemas.microsoft.com/office/drawing/2014/main" id="{0433C891-5C7B-7765-6CD3-EFF20C79F860}"/>
              </a:ext>
            </a:extLst>
          </p:cNvPr>
          <p:cNvSpPr/>
          <p:nvPr/>
        </p:nvSpPr>
        <p:spPr>
          <a:xfrm>
            <a:off x="4261812" y="3243057"/>
            <a:ext cx="3168352" cy="273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41" name="직사각형 140">
            <a:extLst>
              <a:ext uri="{FF2B5EF4-FFF2-40B4-BE49-F238E27FC236}">
                <a16:creationId xmlns:a16="http://schemas.microsoft.com/office/drawing/2014/main" id="{3B7E87B1-AA24-A8EF-F40A-E7B01D04DBF0}"/>
              </a:ext>
            </a:extLst>
          </p:cNvPr>
          <p:cNvSpPr/>
          <p:nvPr/>
        </p:nvSpPr>
        <p:spPr>
          <a:xfrm>
            <a:off x="5232688" y="4114877"/>
            <a:ext cx="1253517" cy="3911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AWS</a:t>
            </a:r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API Gateway</a:t>
            </a:r>
          </a:p>
        </p:txBody>
      </p:sp>
      <p:sp>
        <p:nvSpPr>
          <p:cNvPr id="142" name="직사각형 141">
            <a:extLst>
              <a:ext uri="{FF2B5EF4-FFF2-40B4-BE49-F238E27FC236}">
                <a16:creationId xmlns:a16="http://schemas.microsoft.com/office/drawing/2014/main" id="{FC66D2D5-14F5-97CC-40F1-B82259DC43E4}"/>
              </a:ext>
            </a:extLst>
          </p:cNvPr>
          <p:cNvSpPr/>
          <p:nvPr/>
        </p:nvSpPr>
        <p:spPr>
          <a:xfrm>
            <a:off x="4416406" y="1796121"/>
            <a:ext cx="900000" cy="43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AWS S3</a:t>
            </a:r>
            <a:br>
              <a:rPr lang="en-US" altLang="ko-KR" sz="1000" dirty="0">
                <a:solidFill>
                  <a:prstClr val="black"/>
                </a:solidFill>
                <a:latin typeface="+mn-ea"/>
              </a:rPr>
            </a:b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Storage</a:t>
            </a:r>
            <a:endParaRPr lang="ko-KR" altLang="en-US" sz="10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43" name="직사각형 142">
            <a:extLst>
              <a:ext uri="{FF2B5EF4-FFF2-40B4-BE49-F238E27FC236}">
                <a16:creationId xmlns:a16="http://schemas.microsoft.com/office/drawing/2014/main" id="{48BA3816-3912-DDC0-8BD4-DB58F0F62E6C}"/>
              </a:ext>
            </a:extLst>
          </p:cNvPr>
          <p:cNvSpPr/>
          <p:nvPr/>
        </p:nvSpPr>
        <p:spPr>
          <a:xfrm>
            <a:off x="4913829" y="2500240"/>
            <a:ext cx="1197458" cy="43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AWS IoT Analytics</a:t>
            </a:r>
          </a:p>
          <a:p>
            <a:pPr algn="ctr"/>
            <a:r>
              <a:rPr lang="en-US" altLang="ko-KR" sz="800" dirty="0">
                <a:solidFill>
                  <a:prstClr val="black"/>
                </a:solidFill>
                <a:latin typeface="+mn-ea"/>
              </a:rPr>
              <a:t>(Option: DynamoDB)</a:t>
            </a:r>
            <a:endParaRPr lang="ko-KR" altLang="en-US" sz="8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44" name="직사각형 143">
            <a:extLst>
              <a:ext uri="{FF2B5EF4-FFF2-40B4-BE49-F238E27FC236}">
                <a16:creationId xmlns:a16="http://schemas.microsoft.com/office/drawing/2014/main" id="{C12402AD-8432-1800-12D3-993A363177FC}"/>
              </a:ext>
            </a:extLst>
          </p:cNvPr>
          <p:cNvSpPr/>
          <p:nvPr/>
        </p:nvSpPr>
        <p:spPr>
          <a:xfrm>
            <a:off x="5950685" y="4970112"/>
            <a:ext cx="1253517" cy="36008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EL </a:t>
            </a:r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실시간 모니터링</a:t>
            </a:r>
          </a:p>
        </p:txBody>
      </p:sp>
      <p:sp>
        <p:nvSpPr>
          <p:cNvPr id="145" name="직사각형 144">
            <a:extLst>
              <a:ext uri="{FF2B5EF4-FFF2-40B4-BE49-F238E27FC236}">
                <a16:creationId xmlns:a16="http://schemas.microsoft.com/office/drawing/2014/main" id="{558A0D02-9140-8058-014F-81BEE1F5A0BE}"/>
              </a:ext>
            </a:extLst>
          </p:cNvPr>
          <p:cNvSpPr/>
          <p:nvPr/>
        </p:nvSpPr>
        <p:spPr>
          <a:xfrm>
            <a:off x="5957308" y="5470014"/>
            <a:ext cx="1253517" cy="36008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ko-KR" altLang="en-US" sz="1000" dirty="0" err="1">
                <a:solidFill>
                  <a:prstClr val="black"/>
                </a:solidFill>
                <a:latin typeface="+mn-ea"/>
              </a:rPr>
              <a:t>엣지</a:t>
            </a:r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 디바이스 관리</a:t>
            </a:r>
            <a:endParaRPr lang="ko-KR" altLang="en-US" sz="8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46" name="직사각형 145">
            <a:extLst>
              <a:ext uri="{FF2B5EF4-FFF2-40B4-BE49-F238E27FC236}">
                <a16:creationId xmlns:a16="http://schemas.microsoft.com/office/drawing/2014/main" id="{3A930AF4-5F6C-F239-7996-4CCD4D2D6D2C}"/>
              </a:ext>
            </a:extLst>
          </p:cNvPr>
          <p:cNvSpPr/>
          <p:nvPr/>
        </p:nvSpPr>
        <p:spPr>
          <a:xfrm>
            <a:off x="4498660" y="4970111"/>
            <a:ext cx="1253517" cy="36008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EL </a:t>
            </a:r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원격 제어</a:t>
            </a:r>
            <a:endParaRPr lang="ko-KR" altLang="en-US" sz="8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47" name="직사각형 146">
            <a:extLst>
              <a:ext uri="{FF2B5EF4-FFF2-40B4-BE49-F238E27FC236}">
                <a16:creationId xmlns:a16="http://schemas.microsoft.com/office/drawing/2014/main" id="{6DBC1C94-BF2A-DD06-1C85-5BA96DE6B034}"/>
              </a:ext>
            </a:extLst>
          </p:cNvPr>
          <p:cNvSpPr/>
          <p:nvPr/>
        </p:nvSpPr>
        <p:spPr>
          <a:xfrm>
            <a:off x="4498660" y="5464752"/>
            <a:ext cx="1253517" cy="36008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EL </a:t>
            </a:r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데이터 관리</a:t>
            </a:r>
            <a:endParaRPr lang="ko-KR" altLang="en-US" sz="8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48" name="직사각형 147">
            <a:extLst>
              <a:ext uri="{FF2B5EF4-FFF2-40B4-BE49-F238E27FC236}">
                <a16:creationId xmlns:a16="http://schemas.microsoft.com/office/drawing/2014/main" id="{257EDA97-70E3-431A-3F02-FA50B5A3D3B6}"/>
              </a:ext>
            </a:extLst>
          </p:cNvPr>
          <p:cNvSpPr/>
          <p:nvPr/>
        </p:nvSpPr>
        <p:spPr>
          <a:xfrm>
            <a:off x="7971618" y="1245252"/>
            <a:ext cx="1209280" cy="4936952"/>
          </a:xfrm>
          <a:prstGeom prst="rect">
            <a:avLst/>
          </a:prstGeom>
          <a:noFill/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49" name="직사각형 148">
            <a:extLst>
              <a:ext uri="{FF2B5EF4-FFF2-40B4-BE49-F238E27FC236}">
                <a16:creationId xmlns:a16="http://schemas.microsoft.com/office/drawing/2014/main" id="{966ED9C2-8C7A-44FD-F3B6-C2EDE1C3A36B}"/>
              </a:ext>
            </a:extLst>
          </p:cNvPr>
          <p:cNvSpPr/>
          <p:nvPr/>
        </p:nvSpPr>
        <p:spPr>
          <a:xfrm>
            <a:off x="8115634" y="1609251"/>
            <a:ext cx="936104" cy="26767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50" name="직사각형 149">
            <a:extLst>
              <a:ext uri="{FF2B5EF4-FFF2-40B4-BE49-F238E27FC236}">
                <a16:creationId xmlns:a16="http://schemas.microsoft.com/office/drawing/2014/main" id="{92D7810A-1420-1E12-CAEB-D82C9912BF63}"/>
              </a:ext>
            </a:extLst>
          </p:cNvPr>
          <p:cNvSpPr/>
          <p:nvPr/>
        </p:nvSpPr>
        <p:spPr>
          <a:xfrm>
            <a:off x="8238502" y="1975513"/>
            <a:ext cx="690368" cy="43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고객 </a:t>
            </a:r>
            <a:br>
              <a:rPr lang="en-US" altLang="ko-KR" sz="900" dirty="0">
                <a:solidFill>
                  <a:prstClr val="black"/>
                </a:solidFill>
                <a:latin typeface="+mn-ea"/>
              </a:rPr>
            </a:b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포탈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UI</a:t>
            </a:r>
            <a:endParaRPr lang="ko-KR" altLang="en-US" sz="9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51" name="직사각형 150">
            <a:extLst>
              <a:ext uri="{FF2B5EF4-FFF2-40B4-BE49-F238E27FC236}">
                <a16:creationId xmlns:a16="http://schemas.microsoft.com/office/drawing/2014/main" id="{7A7E56CE-93B8-4CD3-8389-672848517079}"/>
              </a:ext>
            </a:extLst>
          </p:cNvPr>
          <p:cNvSpPr/>
          <p:nvPr/>
        </p:nvSpPr>
        <p:spPr>
          <a:xfrm>
            <a:off x="8238502" y="2542816"/>
            <a:ext cx="690368" cy="43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차세대</a:t>
            </a:r>
            <a:br>
              <a:rPr lang="en-US" altLang="ko-KR" sz="900" dirty="0">
                <a:solidFill>
                  <a:prstClr val="black"/>
                </a:solidFill>
                <a:latin typeface="+mn-ea"/>
              </a:rPr>
            </a:b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원격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UI</a:t>
            </a:r>
            <a:endParaRPr lang="ko-KR" altLang="en-US" sz="9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52" name="직사각형 151">
            <a:extLst>
              <a:ext uri="{FF2B5EF4-FFF2-40B4-BE49-F238E27FC236}">
                <a16:creationId xmlns:a16="http://schemas.microsoft.com/office/drawing/2014/main" id="{E83632C9-6E66-51A8-BBF7-E539A7288489}"/>
              </a:ext>
            </a:extLst>
          </p:cNvPr>
          <p:cNvSpPr/>
          <p:nvPr/>
        </p:nvSpPr>
        <p:spPr>
          <a:xfrm>
            <a:off x="8115634" y="4465994"/>
            <a:ext cx="936104" cy="14761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외부 서비스</a:t>
            </a:r>
            <a:endParaRPr lang="en-US" altLang="ko-KR" sz="11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1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1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1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1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100" dirty="0">
              <a:solidFill>
                <a:prstClr val="black"/>
              </a:solidFill>
              <a:latin typeface="+mn-ea"/>
            </a:endParaRPr>
          </a:p>
          <a:p>
            <a:pPr algn="ctr"/>
            <a:endParaRPr lang="en-US" altLang="ko-KR" sz="11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C7788876-E2DA-603C-315C-FA81BB60AE7D}"/>
              </a:ext>
            </a:extLst>
          </p:cNvPr>
          <p:cNvSpPr txBox="1"/>
          <p:nvPr/>
        </p:nvSpPr>
        <p:spPr>
          <a:xfrm>
            <a:off x="8071953" y="908720"/>
            <a:ext cx="1008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 dirty="0">
                <a:solidFill>
                  <a:prstClr val="black"/>
                </a:solidFill>
                <a:latin typeface="+mn-ea"/>
              </a:rPr>
              <a:t>연동 서비스</a:t>
            </a:r>
          </a:p>
        </p:txBody>
      </p:sp>
      <p:sp>
        <p:nvSpPr>
          <p:cNvPr id="154" name="직사각형 153">
            <a:extLst>
              <a:ext uri="{FF2B5EF4-FFF2-40B4-BE49-F238E27FC236}">
                <a16:creationId xmlns:a16="http://schemas.microsoft.com/office/drawing/2014/main" id="{83AAAC8C-3FDD-DE74-A905-0EF23A9DC9E8}"/>
              </a:ext>
            </a:extLst>
          </p:cNvPr>
          <p:cNvSpPr/>
          <p:nvPr/>
        </p:nvSpPr>
        <p:spPr>
          <a:xfrm>
            <a:off x="8231879" y="5186099"/>
            <a:ext cx="690368" cy="5760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1… n</a:t>
            </a:r>
            <a:endParaRPr lang="ko-KR" altLang="en-US" sz="900" dirty="0"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155" name="연결선: 꺾임 154">
            <a:extLst>
              <a:ext uri="{FF2B5EF4-FFF2-40B4-BE49-F238E27FC236}">
                <a16:creationId xmlns:a16="http://schemas.microsoft.com/office/drawing/2014/main" id="{32C781F3-110F-1384-0193-9E0F93C9A4A2}"/>
              </a:ext>
            </a:extLst>
          </p:cNvPr>
          <p:cNvCxnSpPr>
            <a:cxnSpLocks/>
            <a:stCxn id="141" idx="3"/>
            <a:endCxn id="149" idx="1"/>
          </p:cNvCxnSpPr>
          <p:nvPr/>
        </p:nvCxnSpPr>
        <p:spPr>
          <a:xfrm flipV="1">
            <a:off x="6486205" y="2947612"/>
            <a:ext cx="1629429" cy="1362839"/>
          </a:xfrm>
          <a:prstGeom prst="bentConnector3">
            <a:avLst>
              <a:gd name="adj1" fmla="val 81754"/>
            </a:avLst>
          </a:prstGeom>
          <a:ln>
            <a:solidFill>
              <a:schemeClr val="bg2">
                <a:lumMod val="25000"/>
              </a:schemeClr>
            </a:solidFill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6" name="연결선: 꺾임 155">
            <a:extLst>
              <a:ext uri="{FF2B5EF4-FFF2-40B4-BE49-F238E27FC236}">
                <a16:creationId xmlns:a16="http://schemas.microsoft.com/office/drawing/2014/main" id="{B8A5642C-4C3E-2E77-AB51-C909A61E6D3D}"/>
              </a:ext>
            </a:extLst>
          </p:cNvPr>
          <p:cNvCxnSpPr>
            <a:cxnSpLocks/>
            <a:stCxn id="141" idx="3"/>
            <a:endCxn id="152" idx="1"/>
          </p:cNvCxnSpPr>
          <p:nvPr/>
        </p:nvCxnSpPr>
        <p:spPr>
          <a:xfrm>
            <a:off x="6486205" y="4310451"/>
            <a:ext cx="1629429" cy="893638"/>
          </a:xfrm>
          <a:prstGeom prst="bentConnector3">
            <a:avLst>
              <a:gd name="adj1" fmla="val 81754"/>
            </a:avLst>
          </a:prstGeom>
          <a:ln>
            <a:solidFill>
              <a:schemeClr val="bg2">
                <a:lumMod val="25000"/>
              </a:schemeClr>
            </a:solidFill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7" name="직사각형 156">
            <a:extLst>
              <a:ext uri="{FF2B5EF4-FFF2-40B4-BE49-F238E27FC236}">
                <a16:creationId xmlns:a16="http://schemas.microsoft.com/office/drawing/2014/main" id="{140AC06D-77BB-0A63-6044-26F751413BF3}"/>
              </a:ext>
            </a:extLst>
          </p:cNvPr>
          <p:cNvSpPr/>
          <p:nvPr/>
        </p:nvSpPr>
        <p:spPr>
          <a:xfrm>
            <a:off x="4365214" y="4857319"/>
            <a:ext cx="2992942" cy="1084864"/>
          </a:xfrm>
          <a:prstGeom prst="rect">
            <a:avLst/>
          </a:prstGeom>
          <a:noFill/>
          <a:ln w="952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58" name="직사각형 157">
            <a:extLst>
              <a:ext uri="{FF2B5EF4-FFF2-40B4-BE49-F238E27FC236}">
                <a16:creationId xmlns:a16="http://schemas.microsoft.com/office/drawing/2014/main" id="{92D311AC-6150-15C6-5BC0-4AD131536D2A}"/>
              </a:ext>
            </a:extLst>
          </p:cNvPr>
          <p:cNvSpPr/>
          <p:nvPr/>
        </p:nvSpPr>
        <p:spPr>
          <a:xfrm>
            <a:off x="2367767" y="2588200"/>
            <a:ext cx="900000" cy="432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ML Inference</a:t>
            </a:r>
            <a:endParaRPr lang="ko-KR" altLang="en-US" sz="1000" dirty="0"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159" name="직선 화살표 연결선 158">
            <a:extLst>
              <a:ext uri="{FF2B5EF4-FFF2-40B4-BE49-F238E27FC236}">
                <a16:creationId xmlns:a16="http://schemas.microsoft.com/office/drawing/2014/main" id="{4892C307-A95E-9DF1-6D34-DF024C16974E}"/>
              </a:ext>
            </a:extLst>
          </p:cNvPr>
          <p:cNvCxnSpPr>
            <a:cxnSpLocks/>
            <a:stCxn id="134" idx="3"/>
            <a:endCxn id="158" idx="1"/>
          </p:cNvCxnSpPr>
          <p:nvPr/>
        </p:nvCxnSpPr>
        <p:spPr>
          <a:xfrm>
            <a:off x="2123102" y="2804200"/>
            <a:ext cx="2446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직선 화살표 연결선 159">
            <a:extLst>
              <a:ext uri="{FF2B5EF4-FFF2-40B4-BE49-F238E27FC236}">
                <a16:creationId xmlns:a16="http://schemas.microsoft.com/office/drawing/2014/main" id="{CD7FD987-6F8E-FB99-8C18-BBC44FEFC6AD}"/>
              </a:ext>
            </a:extLst>
          </p:cNvPr>
          <p:cNvCxnSpPr>
            <a:cxnSpLocks/>
            <a:stCxn id="158" idx="2"/>
            <a:endCxn id="163" idx="0"/>
          </p:cNvCxnSpPr>
          <p:nvPr/>
        </p:nvCxnSpPr>
        <p:spPr>
          <a:xfrm>
            <a:off x="2817767" y="3020200"/>
            <a:ext cx="0" cy="3646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1" name="직사각형 160">
            <a:extLst>
              <a:ext uri="{FF2B5EF4-FFF2-40B4-BE49-F238E27FC236}">
                <a16:creationId xmlns:a16="http://schemas.microsoft.com/office/drawing/2014/main" id="{26E20CCA-12BD-83DF-E3F8-50F7C9EFF10C}"/>
              </a:ext>
            </a:extLst>
          </p:cNvPr>
          <p:cNvSpPr/>
          <p:nvPr/>
        </p:nvSpPr>
        <p:spPr>
          <a:xfrm>
            <a:off x="6361199" y="1796121"/>
            <a:ext cx="900000" cy="43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AWS </a:t>
            </a:r>
            <a:br>
              <a:rPr lang="en-US" altLang="ko-KR" sz="1000" dirty="0">
                <a:solidFill>
                  <a:prstClr val="black"/>
                </a:solidFill>
                <a:latin typeface="+mn-ea"/>
              </a:rPr>
            </a:br>
            <a:r>
              <a:rPr lang="en-US" altLang="ko-KR" sz="1000" dirty="0" err="1">
                <a:solidFill>
                  <a:prstClr val="black"/>
                </a:solidFill>
                <a:latin typeface="+mn-ea"/>
              </a:rPr>
              <a:t>SageMaker</a:t>
            </a:r>
            <a:endParaRPr lang="ko-KR" altLang="en-US" sz="1000" dirty="0"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162" name="연결선: 꺾임 161">
            <a:extLst>
              <a:ext uri="{FF2B5EF4-FFF2-40B4-BE49-F238E27FC236}">
                <a16:creationId xmlns:a16="http://schemas.microsoft.com/office/drawing/2014/main" id="{E02BF402-D37D-5FC0-99B0-D5946013AFB0}"/>
              </a:ext>
            </a:extLst>
          </p:cNvPr>
          <p:cNvCxnSpPr>
            <a:cxnSpLocks/>
            <a:endCxn id="143" idx="0"/>
          </p:cNvCxnSpPr>
          <p:nvPr/>
        </p:nvCxnSpPr>
        <p:spPr>
          <a:xfrm rot="10800000" flipV="1">
            <a:off x="5512559" y="2123392"/>
            <a:ext cx="853877" cy="376847"/>
          </a:xfrm>
          <a:prstGeom prst="bentConnector2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45F95E6F-A0BC-4172-5BE4-6D01680B9896}"/>
              </a:ext>
            </a:extLst>
          </p:cNvPr>
          <p:cNvSpPr/>
          <p:nvPr/>
        </p:nvSpPr>
        <p:spPr>
          <a:xfrm>
            <a:off x="2367767" y="3384811"/>
            <a:ext cx="900000" cy="43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AWS</a:t>
            </a:r>
            <a:br>
              <a:rPr lang="en-US" altLang="ko-KR" sz="1000" dirty="0">
                <a:solidFill>
                  <a:prstClr val="black"/>
                </a:solidFill>
                <a:latin typeface="+mn-ea"/>
              </a:rPr>
            </a:b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IoT Core</a:t>
            </a:r>
            <a:endParaRPr lang="ko-KR" altLang="en-US" sz="10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64" name="직사각형 163">
            <a:extLst>
              <a:ext uri="{FF2B5EF4-FFF2-40B4-BE49-F238E27FC236}">
                <a16:creationId xmlns:a16="http://schemas.microsoft.com/office/drawing/2014/main" id="{C77AF2A2-0866-C335-E8B2-B91C35EE36CA}"/>
              </a:ext>
            </a:extLst>
          </p:cNvPr>
          <p:cNvSpPr/>
          <p:nvPr/>
        </p:nvSpPr>
        <p:spPr>
          <a:xfrm>
            <a:off x="1223102" y="3384811"/>
            <a:ext cx="900000" cy="43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BS Service Host</a:t>
            </a:r>
            <a:endParaRPr lang="ko-KR" altLang="en-US" sz="10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65" name="직사각형 164">
            <a:extLst>
              <a:ext uri="{FF2B5EF4-FFF2-40B4-BE49-F238E27FC236}">
                <a16:creationId xmlns:a16="http://schemas.microsoft.com/office/drawing/2014/main" id="{90902A72-401D-622E-B149-C39951001A06}"/>
              </a:ext>
            </a:extLst>
          </p:cNvPr>
          <p:cNvSpPr/>
          <p:nvPr/>
        </p:nvSpPr>
        <p:spPr>
          <a:xfrm>
            <a:off x="2456813" y="4601068"/>
            <a:ext cx="936000" cy="504000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센서</a:t>
            </a:r>
            <a:endParaRPr lang="en-US" altLang="ko-KR" sz="1000" dirty="0">
              <a:solidFill>
                <a:prstClr val="black"/>
              </a:solidFill>
              <a:latin typeface="+mn-ea"/>
            </a:endParaRPr>
          </a:p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(</a:t>
            </a:r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진동</a:t>
            </a: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/</a:t>
            </a:r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소음 등</a:t>
            </a: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)</a:t>
            </a:r>
            <a:endParaRPr lang="ko-KR" altLang="en-US" sz="1000" dirty="0"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166" name="직선 화살표 연결선 165">
            <a:extLst>
              <a:ext uri="{FF2B5EF4-FFF2-40B4-BE49-F238E27FC236}">
                <a16:creationId xmlns:a16="http://schemas.microsoft.com/office/drawing/2014/main" id="{798ADD1D-EB93-A209-57CE-4BE8902C5030}"/>
              </a:ext>
            </a:extLst>
          </p:cNvPr>
          <p:cNvCxnSpPr>
            <a:stCxn id="135" idx="0"/>
            <a:endCxn id="164" idx="2"/>
          </p:cNvCxnSpPr>
          <p:nvPr/>
        </p:nvCxnSpPr>
        <p:spPr>
          <a:xfrm flipV="1">
            <a:off x="1673102" y="3816811"/>
            <a:ext cx="0" cy="78425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7" name="직선 화살표 연결선 166">
            <a:extLst>
              <a:ext uri="{FF2B5EF4-FFF2-40B4-BE49-F238E27FC236}">
                <a16:creationId xmlns:a16="http://schemas.microsoft.com/office/drawing/2014/main" id="{1DACE3C0-A8CB-BD95-09C5-47A92930EA78}"/>
              </a:ext>
            </a:extLst>
          </p:cNvPr>
          <p:cNvCxnSpPr>
            <a:stCxn id="165" idx="1"/>
            <a:endCxn id="135" idx="3"/>
          </p:cNvCxnSpPr>
          <p:nvPr/>
        </p:nvCxnSpPr>
        <p:spPr>
          <a:xfrm flipH="1">
            <a:off x="2141102" y="4853068"/>
            <a:ext cx="315711" cy="0"/>
          </a:xfrm>
          <a:prstGeom prst="straightConnector1">
            <a:avLst/>
          </a:prstGeom>
          <a:ln w="12700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직선 화살표 연결선 167">
            <a:extLst>
              <a:ext uri="{FF2B5EF4-FFF2-40B4-BE49-F238E27FC236}">
                <a16:creationId xmlns:a16="http://schemas.microsoft.com/office/drawing/2014/main" id="{47DFAB10-7746-1262-E65E-9A790A7B8851}"/>
              </a:ext>
            </a:extLst>
          </p:cNvPr>
          <p:cNvCxnSpPr>
            <a:cxnSpLocks/>
            <a:stCxn id="142" idx="1"/>
            <a:endCxn id="133" idx="3"/>
          </p:cNvCxnSpPr>
          <p:nvPr/>
        </p:nvCxnSpPr>
        <p:spPr>
          <a:xfrm flipH="1">
            <a:off x="3267767" y="2012121"/>
            <a:ext cx="1148639" cy="4077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직선 화살표 연결선 168">
            <a:extLst>
              <a:ext uri="{FF2B5EF4-FFF2-40B4-BE49-F238E27FC236}">
                <a16:creationId xmlns:a16="http://schemas.microsoft.com/office/drawing/2014/main" id="{318DEC0E-A776-FA27-6463-D660084A0C56}"/>
              </a:ext>
            </a:extLst>
          </p:cNvPr>
          <p:cNvCxnSpPr>
            <a:cxnSpLocks/>
            <a:stCxn id="133" idx="2"/>
            <a:endCxn id="158" idx="0"/>
          </p:cNvCxnSpPr>
          <p:nvPr/>
        </p:nvCxnSpPr>
        <p:spPr>
          <a:xfrm>
            <a:off x="2817767" y="2232198"/>
            <a:ext cx="0" cy="356002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직선 화살표 연결선 169">
            <a:extLst>
              <a:ext uri="{FF2B5EF4-FFF2-40B4-BE49-F238E27FC236}">
                <a16:creationId xmlns:a16="http://schemas.microsoft.com/office/drawing/2014/main" id="{56B8503B-0140-6CE1-0F82-A72C4AEEBC8C}"/>
              </a:ext>
            </a:extLst>
          </p:cNvPr>
          <p:cNvCxnSpPr>
            <a:cxnSpLocks/>
            <a:stCxn id="164" idx="3"/>
            <a:endCxn id="163" idx="1"/>
          </p:cNvCxnSpPr>
          <p:nvPr/>
        </p:nvCxnSpPr>
        <p:spPr>
          <a:xfrm>
            <a:off x="2123102" y="3600811"/>
            <a:ext cx="24466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1" name="직사각형 170">
            <a:extLst>
              <a:ext uri="{FF2B5EF4-FFF2-40B4-BE49-F238E27FC236}">
                <a16:creationId xmlns:a16="http://schemas.microsoft.com/office/drawing/2014/main" id="{8E639EF8-D89B-DBB1-85AA-AC859186C451}"/>
              </a:ext>
            </a:extLst>
          </p:cNvPr>
          <p:cNvSpPr/>
          <p:nvPr/>
        </p:nvSpPr>
        <p:spPr>
          <a:xfrm>
            <a:off x="4417676" y="3384811"/>
            <a:ext cx="900000" cy="43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AWS</a:t>
            </a:r>
            <a:br>
              <a:rPr lang="en-US" altLang="ko-KR" sz="1000" dirty="0">
                <a:solidFill>
                  <a:prstClr val="black"/>
                </a:solidFill>
                <a:latin typeface="+mn-ea"/>
              </a:rPr>
            </a:b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IoT Core</a:t>
            </a:r>
            <a:endParaRPr lang="ko-KR" altLang="en-US" sz="1000" dirty="0"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172" name="연결선: 꺾임 171">
            <a:extLst>
              <a:ext uri="{FF2B5EF4-FFF2-40B4-BE49-F238E27FC236}">
                <a16:creationId xmlns:a16="http://schemas.microsoft.com/office/drawing/2014/main" id="{A3113881-671F-0D83-CF6E-61003B313AF7}"/>
              </a:ext>
            </a:extLst>
          </p:cNvPr>
          <p:cNvCxnSpPr>
            <a:cxnSpLocks/>
            <a:stCxn id="171" idx="2"/>
            <a:endCxn id="141" idx="1"/>
          </p:cNvCxnSpPr>
          <p:nvPr/>
        </p:nvCxnSpPr>
        <p:spPr>
          <a:xfrm rot="16200000" flipH="1">
            <a:off x="4803362" y="3881125"/>
            <a:ext cx="493640" cy="365012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3" name="TextBox 172">
            <a:extLst>
              <a:ext uri="{FF2B5EF4-FFF2-40B4-BE49-F238E27FC236}">
                <a16:creationId xmlns:a16="http://schemas.microsoft.com/office/drawing/2014/main" id="{09DAED1C-851A-473F-B3ED-A28E6DD3EE64}"/>
              </a:ext>
            </a:extLst>
          </p:cNvPr>
          <p:cNvSpPr txBox="1"/>
          <p:nvPr/>
        </p:nvSpPr>
        <p:spPr>
          <a:xfrm>
            <a:off x="1058707" y="1296653"/>
            <a:ext cx="21647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IoT Gateway :: </a:t>
            </a:r>
            <a:r>
              <a:rPr lang="en-US" altLang="ko-KR" sz="1200" dirty="0" err="1">
                <a:solidFill>
                  <a:prstClr val="black"/>
                </a:solidFill>
                <a:latin typeface="+mn-ea"/>
              </a:rPr>
              <a:t>gMON</a:t>
            </a:r>
            <a:endParaRPr lang="en-US" altLang="ko-KR" sz="12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F461FB2A-004E-30F3-C57C-C22FBA8CD415}"/>
              </a:ext>
            </a:extLst>
          </p:cNvPr>
          <p:cNvSpPr txBox="1"/>
          <p:nvPr/>
        </p:nvSpPr>
        <p:spPr>
          <a:xfrm>
            <a:off x="4678649" y="1309074"/>
            <a:ext cx="21647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 err="1">
                <a:solidFill>
                  <a:prstClr val="black"/>
                </a:solidFill>
                <a:latin typeface="+mn-ea"/>
              </a:rPr>
              <a:t>PdM</a:t>
            </a:r>
            <a:endParaRPr lang="en-US" altLang="ko-KR" sz="12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BDA90B2E-13B7-E3A7-82D2-3C1476427D03}"/>
              </a:ext>
            </a:extLst>
          </p:cNvPr>
          <p:cNvSpPr txBox="1"/>
          <p:nvPr/>
        </p:nvSpPr>
        <p:spPr>
          <a:xfrm>
            <a:off x="5109821" y="5995285"/>
            <a:ext cx="14481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IoT Cloud 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플랫폼</a:t>
            </a:r>
            <a:endParaRPr lang="en-US" altLang="ko-KR" sz="1200" dirty="0"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176" name="직선 화살표 연결선 175">
            <a:extLst>
              <a:ext uri="{FF2B5EF4-FFF2-40B4-BE49-F238E27FC236}">
                <a16:creationId xmlns:a16="http://schemas.microsoft.com/office/drawing/2014/main" id="{8C9EEF36-9C70-3195-5B45-6C663BD2AFDF}"/>
              </a:ext>
            </a:extLst>
          </p:cNvPr>
          <p:cNvCxnSpPr>
            <a:cxnSpLocks/>
          </p:cNvCxnSpPr>
          <p:nvPr/>
        </p:nvCxnSpPr>
        <p:spPr>
          <a:xfrm flipH="1" flipV="1">
            <a:off x="4563038" y="2226912"/>
            <a:ext cx="1270" cy="1156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직사각형 176">
            <a:extLst>
              <a:ext uri="{FF2B5EF4-FFF2-40B4-BE49-F238E27FC236}">
                <a16:creationId xmlns:a16="http://schemas.microsoft.com/office/drawing/2014/main" id="{0F78818D-5A10-9930-ADA3-5371075C057A}"/>
              </a:ext>
            </a:extLst>
          </p:cNvPr>
          <p:cNvSpPr/>
          <p:nvPr/>
        </p:nvSpPr>
        <p:spPr>
          <a:xfrm>
            <a:off x="6361199" y="2500240"/>
            <a:ext cx="900000" cy="432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ML Inference</a:t>
            </a:r>
            <a:endParaRPr lang="ko-KR" altLang="en-US" sz="1000" dirty="0"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178" name="직선 화살표 연결선 177">
            <a:extLst>
              <a:ext uri="{FF2B5EF4-FFF2-40B4-BE49-F238E27FC236}">
                <a16:creationId xmlns:a16="http://schemas.microsoft.com/office/drawing/2014/main" id="{17CBA90F-245E-D91B-97EA-3BA8241794AF}"/>
              </a:ext>
            </a:extLst>
          </p:cNvPr>
          <p:cNvCxnSpPr>
            <a:cxnSpLocks/>
            <a:stCxn id="161" idx="2"/>
            <a:endCxn id="177" idx="0"/>
          </p:cNvCxnSpPr>
          <p:nvPr/>
        </p:nvCxnSpPr>
        <p:spPr>
          <a:xfrm>
            <a:off x="6811199" y="2228121"/>
            <a:ext cx="0" cy="272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직선 화살표 연결선 178">
            <a:extLst>
              <a:ext uri="{FF2B5EF4-FFF2-40B4-BE49-F238E27FC236}">
                <a16:creationId xmlns:a16="http://schemas.microsoft.com/office/drawing/2014/main" id="{B25BB458-9482-4199-73A3-18E9267968F1}"/>
              </a:ext>
            </a:extLst>
          </p:cNvPr>
          <p:cNvCxnSpPr>
            <a:cxnSpLocks/>
            <a:stCxn id="143" idx="3"/>
            <a:endCxn id="177" idx="1"/>
          </p:cNvCxnSpPr>
          <p:nvPr/>
        </p:nvCxnSpPr>
        <p:spPr>
          <a:xfrm>
            <a:off x="6111287" y="2716240"/>
            <a:ext cx="2499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직선 화살표 연결선 179">
            <a:extLst>
              <a:ext uri="{FF2B5EF4-FFF2-40B4-BE49-F238E27FC236}">
                <a16:creationId xmlns:a16="http://schemas.microsoft.com/office/drawing/2014/main" id="{F91164F5-02F7-5654-F95A-E62597626EAE}"/>
              </a:ext>
            </a:extLst>
          </p:cNvPr>
          <p:cNvCxnSpPr>
            <a:cxnSpLocks/>
          </p:cNvCxnSpPr>
          <p:nvPr/>
        </p:nvCxnSpPr>
        <p:spPr>
          <a:xfrm>
            <a:off x="5313788" y="1893164"/>
            <a:ext cx="1052647" cy="8989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직선 화살표 연결선 180">
            <a:extLst>
              <a:ext uri="{FF2B5EF4-FFF2-40B4-BE49-F238E27FC236}">
                <a16:creationId xmlns:a16="http://schemas.microsoft.com/office/drawing/2014/main" id="{47E526FA-5E5C-39D4-E789-B4C2466BEE84}"/>
              </a:ext>
            </a:extLst>
          </p:cNvPr>
          <p:cNvCxnSpPr>
            <a:cxnSpLocks/>
            <a:stCxn id="163" idx="3"/>
            <a:endCxn id="171" idx="1"/>
          </p:cNvCxnSpPr>
          <p:nvPr/>
        </p:nvCxnSpPr>
        <p:spPr>
          <a:xfrm>
            <a:off x="3267767" y="3600811"/>
            <a:ext cx="114990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2" name="직사각형 181">
            <a:extLst>
              <a:ext uri="{FF2B5EF4-FFF2-40B4-BE49-F238E27FC236}">
                <a16:creationId xmlns:a16="http://schemas.microsoft.com/office/drawing/2014/main" id="{1C10B053-A35E-30FA-642F-C36032874A0D}"/>
              </a:ext>
            </a:extLst>
          </p:cNvPr>
          <p:cNvSpPr/>
          <p:nvPr/>
        </p:nvSpPr>
        <p:spPr>
          <a:xfrm>
            <a:off x="8238502" y="3677421"/>
            <a:ext cx="690368" cy="43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포탈 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DB</a:t>
            </a:r>
            <a:endParaRPr lang="ko-KR" altLang="en-US" sz="900" dirty="0"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183" name="직선 연결선 182">
            <a:extLst>
              <a:ext uri="{FF2B5EF4-FFF2-40B4-BE49-F238E27FC236}">
                <a16:creationId xmlns:a16="http://schemas.microsoft.com/office/drawing/2014/main" id="{ABA707C8-5DE7-196B-0255-ECEF4F021CCB}"/>
              </a:ext>
            </a:extLst>
          </p:cNvPr>
          <p:cNvCxnSpPr>
            <a:cxnSpLocks/>
            <a:stCxn id="141" idx="2"/>
            <a:endCxn id="157" idx="0"/>
          </p:cNvCxnSpPr>
          <p:nvPr/>
        </p:nvCxnSpPr>
        <p:spPr>
          <a:xfrm>
            <a:off x="5859447" y="4506024"/>
            <a:ext cx="2238" cy="351295"/>
          </a:xfrm>
          <a:prstGeom prst="line">
            <a:avLst/>
          </a:prstGeom>
          <a:ln w="952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직사각형 183">
            <a:extLst>
              <a:ext uri="{FF2B5EF4-FFF2-40B4-BE49-F238E27FC236}">
                <a16:creationId xmlns:a16="http://schemas.microsoft.com/office/drawing/2014/main" id="{7ADFE422-8704-A915-D2A6-8980F3AA52AB}"/>
              </a:ext>
            </a:extLst>
          </p:cNvPr>
          <p:cNvSpPr/>
          <p:nvPr/>
        </p:nvSpPr>
        <p:spPr>
          <a:xfrm>
            <a:off x="8238502" y="3110119"/>
            <a:ext cx="690368" cy="43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HRTS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UI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CF6C0692-F883-82B7-DEF2-93BA62A686C5}"/>
              </a:ext>
            </a:extLst>
          </p:cNvPr>
          <p:cNvSpPr txBox="1"/>
          <p:nvPr/>
        </p:nvSpPr>
        <p:spPr>
          <a:xfrm>
            <a:off x="8082811" y="1290707"/>
            <a:ext cx="9868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SVC Portal</a:t>
            </a:r>
          </a:p>
        </p:txBody>
      </p:sp>
      <p:cxnSp>
        <p:nvCxnSpPr>
          <p:cNvPr id="186" name="연결선: 꺾임 185">
            <a:extLst>
              <a:ext uri="{FF2B5EF4-FFF2-40B4-BE49-F238E27FC236}">
                <a16:creationId xmlns:a16="http://schemas.microsoft.com/office/drawing/2014/main" id="{C971E822-8B57-9C22-C056-8577111C5462}"/>
              </a:ext>
            </a:extLst>
          </p:cNvPr>
          <p:cNvCxnSpPr>
            <a:cxnSpLocks/>
            <a:stCxn id="177" idx="2"/>
            <a:endCxn id="141" idx="0"/>
          </p:cNvCxnSpPr>
          <p:nvPr/>
        </p:nvCxnSpPr>
        <p:spPr>
          <a:xfrm rot="5400000">
            <a:off x="5744005" y="3047682"/>
            <a:ext cx="1182637" cy="951752"/>
          </a:xfrm>
          <a:prstGeom prst="bentConnector3">
            <a:avLst>
              <a:gd name="adj1" fmla="val 1982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직사각형 186">
            <a:extLst>
              <a:ext uri="{FF2B5EF4-FFF2-40B4-BE49-F238E27FC236}">
                <a16:creationId xmlns:a16="http://schemas.microsoft.com/office/drawing/2014/main" id="{C7F178C6-2ED4-C683-67E9-3F04CA6581CF}"/>
              </a:ext>
            </a:extLst>
          </p:cNvPr>
          <p:cNvSpPr/>
          <p:nvPr/>
        </p:nvSpPr>
        <p:spPr>
          <a:xfrm>
            <a:off x="6361199" y="3379691"/>
            <a:ext cx="900000" cy="43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AWS RDS</a:t>
            </a:r>
            <a:endParaRPr lang="ko-KR" altLang="en-US" sz="1000" dirty="0"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188" name="직선 화살표 연결선 187">
            <a:extLst>
              <a:ext uri="{FF2B5EF4-FFF2-40B4-BE49-F238E27FC236}">
                <a16:creationId xmlns:a16="http://schemas.microsoft.com/office/drawing/2014/main" id="{3ABD446D-27BE-CC13-7DE8-054B2C6E42BB}"/>
              </a:ext>
            </a:extLst>
          </p:cNvPr>
          <p:cNvCxnSpPr>
            <a:cxnSpLocks/>
          </p:cNvCxnSpPr>
          <p:nvPr/>
        </p:nvCxnSpPr>
        <p:spPr>
          <a:xfrm flipV="1">
            <a:off x="6989613" y="3110119"/>
            <a:ext cx="0" cy="2695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9" name="직선 화살표 연결선 188">
            <a:extLst>
              <a:ext uri="{FF2B5EF4-FFF2-40B4-BE49-F238E27FC236}">
                <a16:creationId xmlns:a16="http://schemas.microsoft.com/office/drawing/2014/main" id="{421A203F-3898-0F59-8C10-C741833E55CC}"/>
              </a:ext>
            </a:extLst>
          </p:cNvPr>
          <p:cNvCxnSpPr>
            <a:cxnSpLocks/>
            <a:endCxn id="187" idx="2"/>
          </p:cNvCxnSpPr>
          <p:nvPr/>
        </p:nvCxnSpPr>
        <p:spPr>
          <a:xfrm flipV="1">
            <a:off x="6811199" y="3811691"/>
            <a:ext cx="0" cy="10270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0" name="TextBox 189">
            <a:extLst>
              <a:ext uri="{FF2B5EF4-FFF2-40B4-BE49-F238E27FC236}">
                <a16:creationId xmlns:a16="http://schemas.microsoft.com/office/drawing/2014/main" id="{B9C9B5D2-AC40-4EE9-EE08-6F11584C039A}"/>
              </a:ext>
            </a:extLst>
          </p:cNvPr>
          <p:cNvSpPr txBox="1"/>
          <p:nvPr/>
        </p:nvSpPr>
        <p:spPr>
          <a:xfrm>
            <a:off x="3723112" y="4546446"/>
            <a:ext cx="14798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6. EL 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모니터링</a:t>
            </a:r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/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제어 처리</a:t>
            </a:r>
            <a:endParaRPr lang="ko-KR" altLang="en-US" sz="11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12B2DBD1-EF33-830A-372D-42B60068F380}"/>
              </a:ext>
            </a:extLst>
          </p:cNvPr>
          <p:cNvSpPr txBox="1"/>
          <p:nvPr/>
        </p:nvSpPr>
        <p:spPr>
          <a:xfrm>
            <a:off x="862977" y="2335590"/>
            <a:ext cx="136608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2. CP Raw 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데이터 처리</a:t>
            </a:r>
            <a:endParaRPr lang="ko-KR" altLang="en-US" sz="11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D45DC086-066C-C797-5A7E-494E443AB77D}"/>
              </a:ext>
            </a:extLst>
          </p:cNvPr>
          <p:cNvSpPr txBox="1"/>
          <p:nvPr/>
        </p:nvSpPr>
        <p:spPr>
          <a:xfrm>
            <a:off x="844749" y="3895500"/>
            <a:ext cx="175080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3. 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이벤트 감지</a:t>
            </a:r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/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원격 제어 실행</a:t>
            </a:r>
            <a:endParaRPr lang="ko-KR" altLang="en-US" sz="11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67CC3668-DACC-55F2-292A-601BA993644B}"/>
              </a:ext>
            </a:extLst>
          </p:cNvPr>
          <p:cNvSpPr txBox="1"/>
          <p:nvPr/>
        </p:nvSpPr>
        <p:spPr>
          <a:xfrm>
            <a:off x="3004810" y="3841874"/>
            <a:ext cx="171072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5. 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실시간 데이터</a:t>
            </a:r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/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이벤트 전송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39DFF9E3-E6A6-B390-2C26-92126DDAFE70}"/>
              </a:ext>
            </a:extLst>
          </p:cNvPr>
          <p:cNvSpPr txBox="1"/>
          <p:nvPr/>
        </p:nvSpPr>
        <p:spPr>
          <a:xfrm>
            <a:off x="6865741" y="4072965"/>
            <a:ext cx="10454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7. </a:t>
            </a:r>
            <a:r>
              <a:rPr lang="en-US" altLang="ko-KR" sz="900" dirty="0" err="1">
                <a:solidFill>
                  <a:srgbClr val="FF0000"/>
                </a:solidFill>
                <a:latin typeface="+mn-ea"/>
              </a:rPr>
              <a:t>OpenAPI</a:t>
            </a:r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공유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7B6EA165-EEAE-9CA5-E45D-8B7BD4B2B5C0}"/>
              </a:ext>
            </a:extLst>
          </p:cNvPr>
          <p:cNvSpPr txBox="1"/>
          <p:nvPr/>
        </p:nvSpPr>
        <p:spPr>
          <a:xfrm>
            <a:off x="1904210" y="3029775"/>
            <a:ext cx="17972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4. ML 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기반 데이터 필터링</a:t>
            </a:r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/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추론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A1A88CF2-E122-EBB0-0851-86D7A531647F}"/>
              </a:ext>
            </a:extLst>
          </p:cNvPr>
          <p:cNvSpPr txBox="1"/>
          <p:nvPr/>
        </p:nvSpPr>
        <p:spPr>
          <a:xfrm>
            <a:off x="6389947" y="2228290"/>
            <a:ext cx="14798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9. 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데이터</a:t>
            </a:r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학습</a:t>
            </a:r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/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모델 도출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42D9E74C-B396-538E-E643-7D7B582A5FD6}"/>
              </a:ext>
            </a:extLst>
          </p:cNvPr>
          <p:cNvSpPr txBox="1"/>
          <p:nvPr/>
        </p:nvSpPr>
        <p:spPr>
          <a:xfrm>
            <a:off x="3238261" y="1610369"/>
            <a:ext cx="115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11. </a:t>
            </a:r>
            <a:r>
              <a:rPr lang="ko-KR" altLang="en-US" sz="900" dirty="0" err="1">
                <a:solidFill>
                  <a:srgbClr val="FF0000"/>
                </a:solidFill>
                <a:latin typeface="+mn-ea"/>
              </a:rPr>
              <a:t>엣지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 모델 관리</a:t>
            </a:r>
            <a:br>
              <a:rPr lang="en-US" altLang="ko-KR" sz="900" dirty="0">
                <a:solidFill>
                  <a:srgbClr val="FF0000"/>
                </a:solidFill>
                <a:latin typeface="+mn-ea"/>
              </a:rPr>
            </a:br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    / Raw 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데이터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3E5EB514-E042-74BA-7873-89F3BE33B820}"/>
              </a:ext>
            </a:extLst>
          </p:cNvPr>
          <p:cNvSpPr txBox="1"/>
          <p:nvPr/>
        </p:nvSpPr>
        <p:spPr>
          <a:xfrm>
            <a:off x="2010787" y="4320658"/>
            <a:ext cx="9316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1. 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센싱 데이터</a:t>
            </a:r>
            <a:endParaRPr lang="ko-KR" altLang="en-US" sz="11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9C37DD8A-E2AD-0097-60DC-6BFFA2BAF3CC}"/>
              </a:ext>
            </a:extLst>
          </p:cNvPr>
          <p:cNvSpPr txBox="1"/>
          <p:nvPr/>
        </p:nvSpPr>
        <p:spPr>
          <a:xfrm>
            <a:off x="5252490" y="2161685"/>
            <a:ext cx="11897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FF0000"/>
                </a:solidFill>
                <a:latin typeface="+mn-ea"/>
              </a:rPr>
              <a:t>8. </a:t>
            </a:r>
            <a:r>
              <a:rPr lang="ko-KR" altLang="en-US" sz="800" dirty="0">
                <a:solidFill>
                  <a:srgbClr val="FF0000"/>
                </a:solidFill>
                <a:latin typeface="+mn-ea"/>
              </a:rPr>
              <a:t>학습 데이터 및</a:t>
            </a:r>
            <a:r>
              <a:rPr lang="en-US" altLang="ko-KR" sz="800" dirty="0">
                <a:solidFill>
                  <a:srgbClr val="FF0000"/>
                </a:solidFill>
                <a:latin typeface="+mn-ea"/>
              </a:rPr>
              <a:t> </a:t>
            </a:r>
            <a:br>
              <a:rPr lang="en-US" altLang="ko-KR" sz="800" dirty="0">
                <a:solidFill>
                  <a:srgbClr val="FF0000"/>
                </a:solidFill>
                <a:latin typeface="+mn-ea"/>
              </a:rPr>
            </a:br>
            <a:r>
              <a:rPr lang="en-US" altLang="ko-KR" sz="800" dirty="0">
                <a:solidFill>
                  <a:srgbClr val="FF0000"/>
                </a:solidFill>
                <a:latin typeface="+mn-ea"/>
              </a:rPr>
              <a:t>   </a:t>
            </a:r>
            <a:r>
              <a:rPr lang="ko-KR" altLang="en-US" sz="800" dirty="0">
                <a:solidFill>
                  <a:srgbClr val="FF0000"/>
                </a:solidFill>
                <a:latin typeface="+mn-ea"/>
              </a:rPr>
              <a:t>진단 데이터 필터링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3895011A-D91D-7E3E-3BA1-ECAA74DAFB91}"/>
              </a:ext>
            </a:extLst>
          </p:cNvPr>
          <p:cNvSpPr txBox="1"/>
          <p:nvPr/>
        </p:nvSpPr>
        <p:spPr>
          <a:xfrm>
            <a:off x="5286875" y="3794565"/>
            <a:ext cx="115127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  <a:latin typeface="+mn-ea"/>
              </a:rPr>
              <a:t>10. 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추론 결과 전송</a:t>
            </a:r>
          </a:p>
        </p:txBody>
      </p:sp>
      <p:cxnSp>
        <p:nvCxnSpPr>
          <p:cNvPr id="201" name="연결선: 꺾임 200">
            <a:extLst>
              <a:ext uri="{FF2B5EF4-FFF2-40B4-BE49-F238E27FC236}">
                <a16:creationId xmlns:a16="http://schemas.microsoft.com/office/drawing/2014/main" id="{504097B2-E270-9D92-A2AE-227449B6E3C2}"/>
              </a:ext>
            </a:extLst>
          </p:cNvPr>
          <p:cNvCxnSpPr>
            <a:cxnSpLocks/>
            <a:endCxn id="143" idx="1"/>
          </p:cNvCxnSpPr>
          <p:nvPr/>
        </p:nvCxnSpPr>
        <p:spPr>
          <a:xfrm rot="5400000" flipH="1" flipV="1">
            <a:off x="4477703" y="2948688"/>
            <a:ext cx="668574" cy="20367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직선 화살표 연결선 201">
            <a:extLst>
              <a:ext uri="{FF2B5EF4-FFF2-40B4-BE49-F238E27FC236}">
                <a16:creationId xmlns:a16="http://schemas.microsoft.com/office/drawing/2014/main" id="{A4F95B7A-5172-7374-E4AC-FC172731FD65}"/>
              </a:ext>
            </a:extLst>
          </p:cNvPr>
          <p:cNvCxnSpPr>
            <a:cxnSpLocks/>
            <a:stCxn id="165" idx="0"/>
          </p:cNvCxnSpPr>
          <p:nvPr/>
        </p:nvCxnSpPr>
        <p:spPr>
          <a:xfrm flipV="1">
            <a:off x="2924813" y="4082281"/>
            <a:ext cx="16456" cy="518787"/>
          </a:xfrm>
          <a:prstGeom prst="straightConnector1">
            <a:avLst/>
          </a:prstGeom>
          <a:ln w="12700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슬라이드 번호 개체 틀 204">
            <a:extLst>
              <a:ext uri="{FF2B5EF4-FFF2-40B4-BE49-F238E27FC236}">
                <a16:creationId xmlns:a16="http://schemas.microsoft.com/office/drawing/2014/main" id="{85470112-55BA-B0F4-2301-D5AAED6177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4723B-09EE-49B9-9A5C-1C0F1F56A195}" type="slidenum">
              <a:rPr lang="ko-KR" altLang="en-US" smtClean="0">
                <a:latin typeface="맑은 고딕" panose="020B0503020000020004" pitchFamily="50" charset="-127"/>
              </a:rPr>
              <a:pPr>
                <a:defRPr/>
              </a:pPr>
              <a:t>8</a:t>
            </a:fld>
            <a:r>
              <a:rPr lang="en-US" altLang="ko-KR">
                <a:latin typeface="맑은 고딕" panose="020B0503020000020004" pitchFamily="50" charset="-127"/>
              </a:rPr>
              <a:t>/12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153324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/>
      <p:bldP spid="191" grpId="0"/>
      <p:bldP spid="192" grpId="0"/>
      <p:bldP spid="193" grpId="0"/>
      <p:bldP spid="194" grpId="0"/>
      <p:bldP spid="195" grpId="0"/>
      <p:bldP spid="196" grpId="0"/>
      <p:bldP spid="197" grpId="0"/>
      <p:bldP spid="198" grpId="0"/>
      <p:bldP spid="199" grpId="0"/>
      <p:bldP spid="20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7D23A0-87EF-94F4-6327-9241E1E6E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" y="66147"/>
            <a:ext cx="4447349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4. </a:t>
            </a:r>
            <a:r>
              <a:rPr lang="ko-KR" alt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개발내용 상세</a:t>
            </a:r>
            <a:endPara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6066A23-A2BE-9570-1052-32CD53587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79" y="476672"/>
            <a:ext cx="9001001" cy="86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5.1 Open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 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API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 활용을 위한 사용자 접근 제어 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(Access Control)</a:t>
            </a:r>
          </a:p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- 3rd Party 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시스템에서 사용할 수 있는 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API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대한 정보를 제공하는 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Developer Site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제공</a:t>
            </a:r>
            <a:b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- 3rd Party 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개발자 가입 및 연동 앱을 등록하고 해당 앱의 인증 후 연동 앱이 엘리베이터에 접근할 수 있도록 해  줌</a:t>
            </a:r>
          </a:p>
        </p:txBody>
      </p:sp>
      <p:sp>
        <p:nvSpPr>
          <p:cNvPr id="4" name="SN">
            <a:extLst>
              <a:ext uri="{FF2B5EF4-FFF2-40B4-BE49-F238E27FC236}">
                <a16:creationId xmlns:a16="http://schemas.microsoft.com/office/drawing/2014/main" id="{99322A85-1D1A-81AC-0E1F-E4CAD8371FA7}"/>
              </a:ext>
            </a:extLst>
          </p:cNvPr>
          <p:cNvSpPr/>
          <p:nvPr/>
        </p:nvSpPr>
        <p:spPr>
          <a:xfrm>
            <a:off x="894661" y="1725525"/>
            <a:ext cx="1105990" cy="418013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17375D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dirty="0">
                <a:latin typeface="+mn-ea"/>
              </a:rPr>
              <a:t>회원가입</a:t>
            </a:r>
            <a:endParaRPr lang="en-US" sz="1200" dirty="0">
              <a:latin typeface="+mn-ea"/>
            </a:endParaRPr>
          </a:p>
        </p:txBody>
      </p:sp>
      <p:cxnSp>
        <p:nvCxnSpPr>
          <p:cNvPr id="5" name="Straight Connector 9">
            <a:extLst>
              <a:ext uri="{FF2B5EF4-FFF2-40B4-BE49-F238E27FC236}">
                <a16:creationId xmlns:a16="http://schemas.microsoft.com/office/drawing/2014/main" id="{C1F05F76-5407-8E23-9A3F-412B797DC8C5}"/>
              </a:ext>
            </a:extLst>
          </p:cNvPr>
          <p:cNvCxnSpPr>
            <a:cxnSpLocks/>
          </p:cNvCxnSpPr>
          <p:nvPr/>
        </p:nvCxnSpPr>
        <p:spPr>
          <a:xfrm>
            <a:off x="2000652" y="1940168"/>
            <a:ext cx="1099387" cy="4368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!!Oval 34">
            <a:hlinkClick r:id="" action="ppaction://noaction"/>
            <a:extLst>
              <a:ext uri="{FF2B5EF4-FFF2-40B4-BE49-F238E27FC236}">
                <a16:creationId xmlns:a16="http://schemas.microsoft.com/office/drawing/2014/main" id="{F51973D6-71F6-E7DF-1355-A6F5C07489CC}"/>
              </a:ext>
            </a:extLst>
          </p:cNvPr>
          <p:cNvSpPr/>
          <p:nvPr/>
        </p:nvSpPr>
        <p:spPr>
          <a:xfrm>
            <a:off x="3106641" y="1628800"/>
            <a:ext cx="768459" cy="684562"/>
          </a:xfrm>
          <a:prstGeom prst="ellipse">
            <a:avLst/>
          </a:prstGeom>
          <a:solidFill>
            <a:srgbClr val="8BB74F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83240" tIns="83240" rIns="83240" bIns="83240" numCol="1" spcCol="1270" anchor="ctr" anchorCtr="0">
            <a:noAutofit/>
          </a:bodyPr>
          <a:lstStyle/>
          <a:p>
            <a:pPr algn="ctr" defTabSz="288925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dirty="0">
                <a:latin typeface="+mn-ea"/>
              </a:rPr>
              <a:t>인증</a:t>
            </a:r>
            <a:endParaRPr lang="es-UY" sz="1200" dirty="0">
              <a:latin typeface="+mn-ea"/>
            </a:endParaRPr>
          </a:p>
        </p:txBody>
      </p:sp>
      <p:sp>
        <p:nvSpPr>
          <p:cNvPr id="7" name="SN">
            <a:extLst>
              <a:ext uri="{FF2B5EF4-FFF2-40B4-BE49-F238E27FC236}">
                <a16:creationId xmlns:a16="http://schemas.microsoft.com/office/drawing/2014/main" id="{9DA47CB5-D245-06FB-6615-CF092BE78DBB}"/>
              </a:ext>
            </a:extLst>
          </p:cNvPr>
          <p:cNvSpPr/>
          <p:nvPr/>
        </p:nvSpPr>
        <p:spPr>
          <a:xfrm>
            <a:off x="4963676" y="1725525"/>
            <a:ext cx="1105990" cy="418013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ECB448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dirty="0">
                <a:latin typeface="+mn-ea"/>
              </a:rPr>
              <a:t>로그인</a:t>
            </a:r>
            <a:endParaRPr lang="en-US" sz="1200" dirty="0">
              <a:latin typeface="+mn-ea"/>
            </a:endParaRPr>
          </a:p>
        </p:txBody>
      </p:sp>
      <p:sp>
        <p:nvSpPr>
          <p:cNvPr id="8" name="SN">
            <a:extLst>
              <a:ext uri="{FF2B5EF4-FFF2-40B4-BE49-F238E27FC236}">
                <a16:creationId xmlns:a16="http://schemas.microsoft.com/office/drawing/2014/main" id="{5FC67C24-A9C3-7DDD-7D20-663D551656EE}"/>
              </a:ext>
            </a:extLst>
          </p:cNvPr>
          <p:cNvSpPr/>
          <p:nvPr/>
        </p:nvSpPr>
        <p:spPr>
          <a:xfrm>
            <a:off x="7219296" y="1725525"/>
            <a:ext cx="1105990" cy="418013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12A6F8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dirty="0">
                <a:latin typeface="+mn-ea"/>
              </a:rPr>
              <a:t>앱 생성</a:t>
            </a:r>
            <a:endParaRPr lang="en-US" sz="1200" dirty="0">
              <a:latin typeface="+mn-ea"/>
            </a:endParaRPr>
          </a:p>
        </p:txBody>
      </p:sp>
      <p:cxnSp>
        <p:nvCxnSpPr>
          <p:cNvPr id="9" name="Straight Connector 9">
            <a:extLst>
              <a:ext uri="{FF2B5EF4-FFF2-40B4-BE49-F238E27FC236}">
                <a16:creationId xmlns:a16="http://schemas.microsoft.com/office/drawing/2014/main" id="{F46C992C-552B-9737-5F05-7FC95A3DEE42}"/>
              </a:ext>
            </a:extLst>
          </p:cNvPr>
          <p:cNvCxnSpPr>
            <a:cxnSpLocks/>
          </p:cNvCxnSpPr>
          <p:nvPr/>
        </p:nvCxnSpPr>
        <p:spPr>
          <a:xfrm>
            <a:off x="3881702" y="1940168"/>
            <a:ext cx="1099387" cy="4368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B97D65-99E5-B074-AA2B-6A5E5CEA22A9}"/>
              </a:ext>
            </a:extLst>
          </p:cNvPr>
          <p:cNvCxnSpPr>
            <a:cxnSpLocks/>
            <a:endCxn id="8" idx="9"/>
          </p:cNvCxnSpPr>
          <p:nvPr/>
        </p:nvCxnSpPr>
        <p:spPr>
          <a:xfrm flipV="1">
            <a:off x="6080614" y="1930164"/>
            <a:ext cx="1138896" cy="10004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9">
            <a:extLst>
              <a:ext uri="{FF2B5EF4-FFF2-40B4-BE49-F238E27FC236}">
                <a16:creationId xmlns:a16="http://schemas.microsoft.com/office/drawing/2014/main" id="{1D838AC2-0B49-0DEA-29EB-C1E973C951E0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7772292" y="2143538"/>
            <a:ext cx="0" cy="1555678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!!Oval 34">
            <a:hlinkClick r:id="" action="ppaction://noaction"/>
            <a:extLst>
              <a:ext uri="{FF2B5EF4-FFF2-40B4-BE49-F238E27FC236}">
                <a16:creationId xmlns:a16="http://schemas.microsoft.com/office/drawing/2014/main" id="{BAEE5386-2E42-CD07-4C92-EA497FC5723F}"/>
              </a:ext>
            </a:extLst>
          </p:cNvPr>
          <p:cNvSpPr/>
          <p:nvPr/>
        </p:nvSpPr>
        <p:spPr>
          <a:xfrm>
            <a:off x="7388062" y="3699216"/>
            <a:ext cx="768459" cy="684562"/>
          </a:xfrm>
          <a:prstGeom prst="ellipse">
            <a:avLst/>
          </a:prstGeom>
          <a:solidFill>
            <a:srgbClr val="8BB74F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83240" tIns="83240" rIns="83240" bIns="83240" numCol="1" spcCol="1270" anchor="ctr" anchorCtr="0">
            <a:noAutofit/>
          </a:bodyPr>
          <a:lstStyle/>
          <a:p>
            <a:pPr algn="ctr" defTabSz="288925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dirty="0">
                <a:latin typeface="+mn-ea"/>
              </a:rPr>
              <a:t>인증 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승인</a:t>
            </a:r>
            <a:endParaRPr lang="es-UY" sz="1200" dirty="0">
              <a:latin typeface="+mn-ea"/>
            </a:endParaRPr>
          </a:p>
        </p:txBody>
      </p:sp>
      <p:cxnSp>
        <p:nvCxnSpPr>
          <p:cNvPr id="13" name="Straight Connector 9">
            <a:extLst>
              <a:ext uri="{FF2B5EF4-FFF2-40B4-BE49-F238E27FC236}">
                <a16:creationId xmlns:a16="http://schemas.microsoft.com/office/drawing/2014/main" id="{9B6BABF9-5E32-AAA6-297E-C1126B636329}"/>
              </a:ext>
            </a:extLst>
          </p:cNvPr>
          <p:cNvCxnSpPr>
            <a:cxnSpLocks/>
          </p:cNvCxnSpPr>
          <p:nvPr/>
        </p:nvCxnSpPr>
        <p:spPr>
          <a:xfrm>
            <a:off x="6200285" y="4041497"/>
            <a:ext cx="1187776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SN">
            <a:extLst>
              <a:ext uri="{FF2B5EF4-FFF2-40B4-BE49-F238E27FC236}">
                <a16:creationId xmlns:a16="http://schemas.microsoft.com/office/drawing/2014/main" id="{10CE4D64-BF7E-08A5-B8F9-C3FCAA97A5F6}"/>
              </a:ext>
            </a:extLst>
          </p:cNvPr>
          <p:cNvSpPr/>
          <p:nvPr/>
        </p:nvSpPr>
        <p:spPr>
          <a:xfrm>
            <a:off x="5094295" y="3832491"/>
            <a:ext cx="1105990" cy="418013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ECB448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dirty="0">
                <a:latin typeface="+mn-ea"/>
              </a:rPr>
              <a:t>인증 </a:t>
            </a:r>
            <a:r>
              <a:rPr lang="ko-KR" altLang="en-US" sz="1200">
                <a:latin typeface="+mn-ea"/>
              </a:rPr>
              <a:t>키 생성</a:t>
            </a:r>
            <a:endParaRPr lang="en-US" sz="1200" dirty="0">
              <a:latin typeface="+mn-ea"/>
            </a:endParaRPr>
          </a:p>
        </p:txBody>
      </p:sp>
      <p:sp>
        <p:nvSpPr>
          <p:cNvPr id="15" name="SN">
            <a:extLst>
              <a:ext uri="{FF2B5EF4-FFF2-40B4-BE49-F238E27FC236}">
                <a16:creationId xmlns:a16="http://schemas.microsoft.com/office/drawing/2014/main" id="{70D16D06-D1D5-CD8A-8A81-0F17861FDD6B}"/>
              </a:ext>
            </a:extLst>
          </p:cNvPr>
          <p:cNvSpPr/>
          <p:nvPr/>
        </p:nvSpPr>
        <p:spPr>
          <a:xfrm>
            <a:off x="2825707" y="3832491"/>
            <a:ext cx="1105990" cy="418013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17375D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200" dirty="0">
                <a:latin typeface="+mn-ea"/>
              </a:rPr>
              <a:t>API </a:t>
            </a:r>
            <a:r>
              <a:rPr lang="ko-KR" altLang="en-US" sz="1200" dirty="0">
                <a:latin typeface="+mn-ea"/>
              </a:rPr>
              <a:t>사용</a:t>
            </a:r>
            <a:endParaRPr lang="en-US" sz="1200" dirty="0">
              <a:latin typeface="+mn-ea"/>
            </a:endParaRPr>
          </a:p>
        </p:txBody>
      </p:sp>
      <p:cxnSp>
        <p:nvCxnSpPr>
          <p:cNvPr id="16" name="Straight Connector 9">
            <a:extLst>
              <a:ext uri="{FF2B5EF4-FFF2-40B4-BE49-F238E27FC236}">
                <a16:creationId xmlns:a16="http://schemas.microsoft.com/office/drawing/2014/main" id="{378A11F2-D31A-E4FC-BC87-E0A6EC6EA802}"/>
              </a:ext>
            </a:extLst>
          </p:cNvPr>
          <p:cNvCxnSpPr>
            <a:cxnSpLocks/>
          </p:cNvCxnSpPr>
          <p:nvPr/>
        </p:nvCxnSpPr>
        <p:spPr>
          <a:xfrm>
            <a:off x="3906519" y="4022372"/>
            <a:ext cx="1187776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99">
            <a:extLst>
              <a:ext uri="{FF2B5EF4-FFF2-40B4-BE49-F238E27FC236}">
                <a16:creationId xmlns:a16="http://schemas.microsoft.com/office/drawing/2014/main" id="{4B821EB9-D7DA-0636-FDED-E04DA097035E}"/>
              </a:ext>
            </a:extLst>
          </p:cNvPr>
          <p:cNvSpPr txBox="1"/>
          <p:nvPr/>
        </p:nvSpPr>
        <p:spPr>
          <a:xfrm>
            <a:off x="768029" y="2259360"/>
            <a:ext cx="1717412" cy="40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b="1" dirty="0">
                <a:solidFill>
                  <a:srgbClr val="17375D"/>
                </a:solidFill>
                <a:latin typeface="+mn-ea"/>
                <a:cs typeface="Arial" panose="020B0604020202020204" pitchFamily="34" charset="0"/>
              </a:rPr>
              <a:t>STEP A</a:t>
            </a:r>
          </a:p>
        </p:txBody>
      </p:sp>
      <p:sp>
        <p:nvSpPr>
          <p:cNvPr id="18" name="TextBox 100">
            <a:extLst>
              <a:ext uri="{FF2B5EF4-FFF2-40B4-BE49-F238E27FC236}">
                <a16:creationId xmlns:a16="http://schemas.microsoft.com/office/drawing/2014/main" id="{B58BACCB-7E0C-C4B4-5010-7CC18254661C}"/>
              </a:ext>
            </a:extLst>
          </p:cNvPr>
          <p:cNvSpPr txBox="1"/>
          <p:nvPr/>
        </p:nvSpPr>
        <p:spPr>
          <a:xfrm>
            <a:off x="768029" y="2677373"/>
            <a:ext cx="1717412" cy="457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1000" dirty="0">
                <a:latin typeface="+mn-ea"/>
                <a:cs typeface="Arial" panose="020B0604020202020204" pitchFamily="34" charset="0"/>
              </a:rPr>
              <a:t>Open API</a:t>
            </a:r>
            <a:r>
              <a:rPr lang="ko-KR" altLang="en-US" sz="1000" dirty="0">
                <a:latin typeface="+mn-ea"/>
                <a:cs typeface="Arial" panose="020B0604020202020204" pitchFamily="34" charset="0"/>
              </a:rPr>
              <a:t>를 사용하고자 하는 사용자 정보를 입력</a:t>
            </a:r>
            <a:endParaRPr lang="en-US" sz="10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19" name="Rectangle 122">
            <a:extLst>
              <a:ext uri="{FF2B5EF4-FFF2-40B4-BE49-F238E27FC236}">
                <a16:creationId xmlns:a16="http://schemas.microsoft.com/office/drawing/2014/main" id="{E6C9A450-0C3D-FC29-1612-D8215E607F53}"/>
              </a:ext>
            </a:extLst>
          </p:cNvPr>
          <p:cNvSpPr/>
          <p:nvPr/>
        </p:nvSpPr>
        <p:spPr>
          <a:xfrm>
            <a:off x="846126" y="2608809"/>
            <a:ext cx="443193" cy="37784"/>
          </a:xfrm>
          <a:prstGeom prst="rect">
            <a:avLst/>
          </a:prstGeom>
          <a:solidFill>
            <a:srgbClr val="173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17375D"/>
              </a:solidFill>
              <a:latin typeface="+mn-ea"/>
            </a:endParaRPr>
          </a:p>
        </p:txBody>
      </p:sp>
      <p:sp>
        <p:nvSpPr>
          <p:cNvPr id="20" name="TextBox 99">
            <a:extLst>
              <a:ext uri="{FF2B5EF4-FFF2-40B4-BE49-F238E27FC236}">
                <a16:creationId xmlns:a16="http://schemas.microsoft.com/office/drawing/2014/main" id="{C17EB1A4-4C4A-0972-94FC-C1104F8E9402}"/>
              </a:ext>
            </a:extLst>
          </p:cNvPr>
          <p:cNvSpPr txBox="1"/>
          <p:nvPr/>
        </p:nvSpPr>
        <p:spPr>
          <a:xfrm>
            <a:off x="2947981" y="2226128"/>
            <a:ext cx="1717412" cy="40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b="1" dirty="0">
                <a:solidFill>
                  <a:srgbClr val="8BB74F"/>
                </a:solidFill>
                <a:latin typeface="+mn-ea"/>
                <a:cs typeface="Arial" panose="020B0604020202020204" pitchFamily="34" charset="0"/>
              </a:rPr>
              <a:t>STEP B</a:t>
            </a:r>
          </a:p>
        </p:txBody>
      </p:sp>
      <p:sp>
        <p:nvSpPr>
          <p:cNvPr id="21" name="TextBox 100">
            <a:extLst>
              <a:ext uri="{FF2B5EF4-FFF2-40B4-BE49-F238E27FC236}">
                <a16:creationId xmlns:a16="http://schemas.microsoft.com/office/drawing/2014/main" id="{F33F1476-1DA7-B629-2545-1D295CB41666}"/>
              </a:ext>
            </a:extLst>
          </p:cNvPr>
          <p:cNvSpPr txBox="1"/>
          <p:nvPr/>
        </p:nvSpPr>
        <p:spPr>
          <a:xfrm>
            <a:off x="2947981" y="2644141"/>
            <a:ext cx="1717412" cy="457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ko-KR" altLang="en-US" sz="1000" dirty="0">
                <a:latin typeface="+mn-ea"/>
                <a:cs typeface="Arial" panose="020B0604020202020204" pitchFamily="34" charset="0"/>
              </a:rPr>
              <a:t>이메일 인증을 통하여 </a:t>
            </a:r>
            <a:r>
              <a:rPr lang="en-US" altLang="ko-KR" sz="1000" dirty="0">
                <a:latin typeface="+mn-ea"/>
                <a:cs typeface="Arial" panose="020B0604020202020204" pitchFamily="34" charset="0"/>
              </a:rPr>
              <a:t>ID</a:t>
            </a:r>
            <a:r>
              <a:rPr lang="ko-KR" altLang="en-US" sz="1000" dirty="0">
                <a:latin typeface="+mn-ea"/>
                <a:cs typeface="Arial" panose="020B0604020202020204" pitchFamily="34" charset="0"/>
              </a:rPr>
              <a:t>에 대한 검증 후 회원가입</a:t>
            </a:r>
            <a:endParaRPr lang="en-US" sz="10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22" name="Rectangle 122">
            <a:extLst>
              <a:ext uri="{FF2B5EF4-FFF2-40B4-BE49-F238E27FC236}">
                <a16:creationId xmlns:a16="http://schemas.microsoft.com/office/drawing/2014/main" id="{7FEF17C8-E85C-C6A2-5C0C-8872B5B5062E}"/>
              </a:ext>
            </a:extLst>
          </p:cNvPr>
          <p:cNvSpPr/>
          <p:nvPr/>
        </p:nvSpPr>
        <p:spPr>
          <a:xfrm>
            <a:off x="3026078" y="2575577"/>
            <a:ext cx="443193" cy="37784"/>
          </a:xfrm>
          <a:prstGeom prst="rect">
            <a:avLst/>
          </a:prstGeom>
          <a:solidFill>
            <a:srgbClr val="8BB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17375D"/>
              </a:solidFill>
              <a:latin typeface="+mn-ea"/>
            </a:endParaRPr>
          </a:p>
        </p:txBody>
      </p:sp>
      <p:sp>
        <p:nvSpPr>
          <p:cNvPr id="23" name="TextBox 99">
            <a:extLst>
              <a:ext uri="{FF2B5EF4-FFF2-40B4-BE49-F238E27FC236}">
                <a16:creationId xmlns:a16="http://schemas.microsoft.com/office/drawing/2014/main" id="{A066356A-9C16-0B8D-445A-FBDCC6D6F318}"/>
              </a:ext>
            </a:extLst>
          </p:cNvPr>
          <p:cNvSpPr txBox="1"/>
          <p:nvPr/>
        </p:nvSpPr>
        <p:spPr>
          <a:xfrm>
            <a:off x="5018503" y="2210945"/>
            <a:ext cx="1717412" cy="40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b="1" dirty="0">
                <a:solidFill>
                  <a:srgbClr val="ECB448"/>
                </a:solidFill>
                <a:latin typeface="+mn-ea"/>
                <a:cs typeface="Arial" panose="020B0604020202020204" pitchFamily="34" charset="0"/>
              </a:rPr>
              <a:t>STEP C</a:t>
            </a:r>
          </a:p>
        </p:txBody>
      </p:sp>
      <p:sp>
        <p:nvSpPr>
          <p:cNvPr id="24" name="TextBox 100">
            <a:extLst>
              <a:ext uri="{FF2B5EF4-FFF2-40B4-BE49-F238E27FC236}">
                <a16:creationId xmlns:a16="http://schemas.microsoft.com/office/drawing/2014/main" id="{FCCAF6C7-C90F-8E6F-891F-000F09FFD345}"/>
              </a:ext>
            </a:extLst>
          </p:cNvPr>
          <p:cNvSpPr txBox="1"/>
          <p:nvPr/>
        </p:nvSpPr>
        <p:spPr>
          <a:xfrm>
            <a:off x="5018503" y="2628959"/>
            <a:ext cx="1717412" cy="458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ko-KR" altLang="en-US" sz="1000" dirty="0">
                <a:latin typeface="+mn-ea"/>
                <a:cs typeface="Arial" panose="020B0604020202020204" pitchFamily="34" charset="0"/>
              </a:rPr>
              <a:t>회원가입 후 가입된 </a:t>
            </a:r>
            <a:r>
              <a:rPr lang="en-US" altLang="ko-KR" sz="1000" dirty="0">
                <a:latin typeface="+mn-ea"/>
                <a:cs typeface="Arial" panose="020B0604020202020204" pitchFamily="34" charset="0"/>
              </a:rPr>
              <a:t>ID</a:t>
            </a:r>
            <a:r>
              <a:rPr lang="ko-KR" altLang="en-US" sz="1000" dirty="0">
                <a:latin typeface="+mn-ea"/>
                <a:cs typeface="Arial" panose="020B0604020202020204" pitchFamily="34" charset="0"/>
              </a:rPr>
              <a:t>로 </a:t>
            </a:r>
            <a:r>
              <a:rPr lang="en-US" altLang="ko-KR" sz="1000" dirty="0">
                <a:latin typeface="+mn-ea"/>
                <a:cs typeface="Arial" panose="020B0604020202020204" pitchFamily="34" charset="0"/>
              </a:rPr>
              <a:t>Open API</a:t>
            </a:r>
            <a:r>
              <a:rPr lang="ko-KR" altLang="en-US" sz="1000" dirty="0">
                <a:latin typeface="+mn-ea"/>
                <a:cs typeface="Arial" panose="020B0604020202020204" pitchFamily="34" charset="0"/>
              </a:rPr>
              <a:t> 접속</a:t>
            </a:r>
            <a:endParaRPr lang="en-US" sz="10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25" name="Rectangle 122">
            <a:extLst>
              <a:ext uri="{FF2B5EF4-FFF2-40B4-BE49-F238E27FC236}">
                <a16:creationId xmlns:a16="http://schemas.microsoft.com/office/drawing/2014/main" id="{5CE3F37D-6E42-ADFC-E88A-79C54A25AC4F}"/>
              </a:ext>
            </a:extLst>
          </p:cNvPr>
          <p:cNvSpPr/>
          <p:nvPr/>
        </p:nvSpPr>
        <p:spPr>
          <a:xfrm>
            <a:off x="5096600" y="2560394"/>
            <a:ext cx="443193" cy="37784"/>
          </a:xfrm>
          <a:prstGeom prst="rect">
            <a:avLst/>
          </a:prstGeom>
          <a:solidFill>
            <a:srgbClr val="ECB4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ECB448"/>
              </a:solidFill>
              <a:latin typeface="+mn-ea"/>
            </a:endParaRPr>
          </a:p>
        </p:txBody>
      </p:sp>
      <p:sp>
        <p:nvSpPr>
          <p:cNvPr id="26" name="TextBox 99">
            <a:extLst>
              <a:ext uri="{FF2B5EF4-FFF2-40B4-BE49-F238E27FC236}">
                <a16:creationId xmlns:a16="http://schemas.microsoft.com/office/drawing/2014/main" id="{E72B651C-C3E4-B4E2-5467-A651B6E7B976}"/>
              </a:ext>
            </a:extLst>
          </p:cNvPr>
          <p:cNvSpPr txBox="1"/>
          <p:nvPr/>
        </p:nvSpPr>
        <p:spPr>
          <a:xfrm>
            <a:off x="7766004" y="2217573"/>
            <a:ext cx="1717412" cy="40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b="1" dirty="0">
                <a:solidFill>
                  <a:srgbClr val="12A6F8"/>
                </a:solidFill>
                <a:latin typeface="+mn-ea"/>
                <a:cs typeface="Arial" panose="020B0604020202020204" pitchFamily="34" charset="0"/>
              </a:rPr>
              <a:t>STEP D</a:t>
            </a:r>
          </a:p>
        </p:txBody>
      </p:sp>
      <p:sp>
        <p:nvSpPr>
          <p:cNvPr id="27" name="TextBox 100">
            <a:extLst>
              <a:ext uri="{FF2B5EF4-FFF2-40B4-BE49-F238E27FC236}">
                <a16:creationId xmlns:a16="http://schemas.microsoft.com/office/drawing/2014/main" id="{ACBEE1EE-E6BE-6AC8-6AA5-10AA33F231BC}"/>
              </a:ext>
            </a:extLst>
          </p:cNvPr>
          <p:cNvSpPr txBox="1"/>
          <p:nvPr/>
        </p:nvSpPr>
        <p:spPr>
          <a:xfrm>
            <a:off x="7766004" y="2635587"/>
            <a:ext cx="1717412" cy="650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1000" dirty="0">
                <a:latin typeface="+mn-ea"/>
                <a:cs typeface="Arial" panose="020B0604020202020204" pitchFamily="34" charset="0"/>
              </a:rPr>
              <a:t>API </a:t>
            </a:r>
            <a:r>
              <a:rPr lang="ko-KR" altLang="en-US" sz="1000" dirty="0">
                <a:latin typeface="+mn-ea"/>
                <a:cs typeface="Arial" panose="020B0604020202020204" pitchFamily="34" charset="0"/>
              </a:rPr>
              <a:t>사용을 위한 </a:t>
            </a:r>
            <a:r>
              <a:rPr lang="en-US" altLang="ko-KR" sz="1000" dirty="0">
                <a:latin typeface="+mn-ea"/>
                <a:cs typeface="Arial" panose="020B0604020202020204" pitchFamily="34" charset="0"/>
              </a:rPr>
              <a:t>App.</a:t>
            </a:r>
            <a:r>
              <a:rPr lang="ko-KR" altLang="en-US" sz="1000" dirty="0">
                <a:latin typeface="+mn-ea"/>
                <a:cs typeface="Arial" panose="020B0604020202020204" pitchFamily="34" charset="0"/>
              </a:rPr>
              <a:t>을</a:t>
            </a:r>
            <a:r>
              <a:rPr lang="en-US" altLang="ko-KR" sz="1000" dirty="0">
                <a:latin typeface="+mn-ea"/>
                <a:cs typeface="Arial" panose="020B0604020202020204" pitchFamily="34" charset="0"/>
              </a:rPr>
              <a:t> </a:t>
            </a:r>
            <a:r>
              <a:rPr lang="ko-KR" altLang="en-US" sz="1000" dirty="0">
                <a:latin typeface="+mn-ea"/>
                <a:cs typeface="Arial" panose="020B0604020202020204" pitchFamily="34" charset="0"/>
              </a:rPr>
              <a:t>생성하고 필요한 정보를 입력</a:t>
            </a:r>
            <a:endParaRPr lang="en-US" sz="10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28" name="Rectangle 122">
            <a:extLst>
              <a:ext uri="{FF2B5EF4-FFF2-40B4-BE49-F238E27FC236}">
                <a16:creationId xmlns:a16="http://schemas.microsoft.com/office/drawing/2014/main" id="{D9574BD0-08C9-E234-7E1C-5E363EACCD4E}"/>
              </a:ext>
            </a:extLst>
          </p:cNvPr>
          <p:cNvSpPr/>
          <p:nvPr/>
        </p:nvSpPr>
        <p:spPr>
          <a:xfrm>
            <a:off x="7844101" y="2567022"/>
            <a:ext cx="443193" cy="37784"/>
          </a:xfrm>
          <a:prstGeom prst="rect">
            <a:avLst/>
          </a:prstGeom>
          <a:solidFill>
            <a:srgbClr val="12A6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ECB448"/>
              </a:solidFill>
              <a:latin typeface="+mn-ea"/>
            </a:endParaRPr>
          </a:p>
        </p:txBody>
      </p:sp>
      <p:sp>
        <p:nvSpPr>
          <p:cNvPr id="29" name="TextBox 99">
            <a:extLst>
              <a:ext uri="{FF2B5EF4-FFF2-40B4-BE49-F238E27FC236}">
                <a16:creationId xmlns:a16="http://schemas.microsoft.com/office/drawing/2014/main" id="{8E837D6F-009B-F7C0-BDD2-93B2AA732DFB}"/>
              </a:ext>
            </a:extLst>
          </p:cNvPr>
          <p:cNvSpPr txBox="1"/>
          <p:nvPr/>
        </p:nvSpPr>
        <p:spPr>
          <a:xfrm>
            <a:off x="7844100" y="4266476"/>
            <a:ext cx="1717412" cy="40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b="1" dirty="0">
                <a:solidFill>
                  <a:srgbClr val="8BB74F"/>
                </a:solidFill>
                <a:latin typeface="+mn-ea"/>
                <a:cs typeface="Arial" panose="020B0604020202020204" pitchFamily="34" charset="0"/>
              </a:rPr>
              <a:t>STEP E</a:t>
            </a:r>
          </a:p>
        </p:txBody>
      </p:sp>
      <p:sp>
        <p:nvSpPr>
          <p:cNvPr id="30" name="TextBox 100">
            <a:extLst>
              <a:ext uri="{FF2B5EF4-FFF2-40B4-BE49-F238E27FC236}">
                <a16:creationId xmlns:a16="http://schemas.microsoft.com/office/drawing/2014/main" id="{E09C63D5-FD70-2210-DDC3-F0B50A42EE42}"/>
              </a:ext>
            </a:extLst>
          </p:cNvPr>
          <p:cNvSpPr txBox="1"/>
          <p:nvPr/>
        </p:nvSpPr>
        <p:spPr>
          <a:xfrm>
            <a:off x="7844100" y="4684489"/>
            <a:ext cx="1717412" cy="457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ko-KR" altLang="en-US" sz="1000" dirty="0">
                <a:latin typeface="+mn-ea"/>
                <a:cs typeface="Arial" panose="020B0604020202020204" pitchFamily="34" charset="0"/>
              </a:rPr>
              <a:t>사용자가 입력한 </a:t>
            </a:r>
            <a:r>
              <a:rPr lang="en-US" altLang="ko-KR" sz="1000" dirty="0">
                <a:latin typeface="+mn-ea"/>
                <a:cs typeface="Arial" panose="020B0604020202020204" pitchFamily="34" charset="0"/>
              </a:rPr>
              <a:t>App. </a:t>
            </a:r>
            <a:r>
              <a:rPr lang="ko-KR" altLang="en-US" sz="1000" dirty="0">
                <a:latin typeface="+mn-ea"/>
                <a:cs typeface="Arial" panose="020B0604020202020204" pitchFamily="34" charset="0"/>
              </a:rPr>
              <a:t>정보를 승인</a:t>
            </a:r>
            <a:endParaRPr lang="en-US" sz="10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31" name="Rectangle 122">
            <a:extLst>
              <a:ext uri="{FF2B5EF4-FFF2-40B4-BE49-F238E27FC236}">
                <a16:creationId xmlns:a16="http://schemas.microsoft.com/office/drawing/2014/main" id="{8F1FDBFF-1434-C373-B9FE-DFFB9DEACF8C}"/>
              </a:ext>
            </a:extLst>
          </p:cNvPr>
          <p:cNvSpPr/>
          <p:nvPr/>
        </p:nvSpPr>
        <p:spPr>
          <a:xfrm>
            <a:off x="7922197" y="4615925"/>
            <a:ext cx="443193" cy="37784"/>
          </a:xfrm>
          <a:prstGeom prst="rect">
            <a:avLst/>
          </a:prstGeom>
          <a:solidFill>
            <a:srgbClr val="8BB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17375D"/>
              </a:solidFill>
              <a:latin typeface="+mn-ea"/>
            </a:endParaRPr>
          </a:p>
        </p:txBody>
      </p:sp>
      <p:sp>
        <p:nvSpPr>
          <p:cNvPr id="32" name="TextBox 99">
            <a:extLst>
              <a:ext uri="{FF2B5EF4-FFF2-40B4-BE49-F238E27FC236}">
                <a16:creationId xmlns:a16="http://schemas.microsoft.com/office/drawing/2014/main" id="{B1A26B22-73B9-121F-1836-EA18DA86FF12}"/>
              </a:ext>
            </a:extLst>
          </p:cNvPr>
          <p:cNvSpPr txBox="1"/>
          <p:nvPr/>
        </p:nvSpPr>
        <p:spPr>
          <a:xfrm>
            <a:off x="5094295" y="4249111"/>
            <a:ext cx="1717412" cy="40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b="1" dirty="0">
                <a:solidFill>
                  <a:srgbClr val="ECB448"/>
                </a:solidFill>
                <a:latin typeface="+mn-ea"/>
                <a:cs typeface="Arial" panose="020B0604020202020204" pitchFamily="34" charset="0"/>
              </a:rPr>
              <a:t>STEP F</a:t>
            </a:r>
          </a:p>
        </p:txBody>
      </p:sp>
      <p:sp>
        <p:nvSpPr>
          <p:cNvPr id="33" name="TextBox 100">
            <a:extLst>
              <a:ext uri="{FF2B5EF4-FFF2-40B4-BE49-F238E27FC236}">
                <a16:creationId xmlns:a16="http://schemas.microsoft.com/office/drawing/2014/main" id="{71155E9A-7FA0-F537-88F3-2E4701143885}"/>
              </a:ext>
            </a:extLst>
          </p:cNvPr>
          <p:cNvSpPr txBox="1"/>
          <p:nvPr/>
        </p:nvSpPr>
        <p:spPr>
          <a:xfrm>
            <a:off x="5094295" y="4667125"/>
            <a:ext cx="1717412" cy="457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1000" dirty="0">
                <a:latin typeface="+mn-ea"/>
                <a:cs typeface="Arial" panose="020B0604020202020204" pitchFamily="34" charset="0"/>
              </a:rPr>
              <a:t>App. </a:t>
            </a:r>
            <a:r>
              <a:rPr lang="ko-KR" altLang="en-US" sz="1000" dirty="0">
                <a:latin typeface="+mn-ea"/>
                <a:cs typeface="Arial" panose="020B0604020202020204" pitchFamily="34" charset="0"/>
              </a:rPr>
              <a:t>승인 후 </a:t>
            </a:r>
            <a:r>
              <a:rPr lang="en-US" altLang="ko-KR" sz="1000" dirty="0">
                <a:latin typeface="+mn-ea"/>
                <a:cs typeface="Arial" panose="020B0604020202020204" pitchFamily="34" charset="0"/>
              </a:rPr>
              <a:t>API</a:t>
            </a:r>
            <a:r>
              <a:rPr lang="ko-KR" altLang="en-US" sz="1000" dirty="0">
                <a:latin typeface="+mn-ea"/>
                <a:cs typeface="Arial" panose="020B0604020202020204" pitchFamily="34" charset="0"/>
              </a:rPr>
              <a:t>에 접근할 수 있는 인증키 제공</a:t>
            </a:r>
            <a:endParaRPr lang="en-US" sz="10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34" name="Rectangle 122">
            <a:extLst>
              <a:ext uri="{FF2B5EF4-FFF2-40B4-BE49-F238E27FC236}">
                <a16:creationId xmlns:a16="http://schemas.microsoft.com/office/drawing/2014/main" id="{7D7EC980-48A5-3A28-E5E8-54D789646E31}"/>
              </a:ext>
            </a:extLst>
          </p:cNvPr>
          <p:cNvSpPr/>
          <p:nvPr/>
        </p:nvSpPr>
        <p:spPr>
          <a:xfrm>
            <a:off x="5172392" y="4598560"/>
            <a:ext cx="443193" cy="37784"/>
          </a:xfrm>
          <a:prstGeom prst="rect">
            <a:avLst/>
          </a:prstGeom>
          <a:solidFill>
            <a:srgbClr val="ECB4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ECB448"/>
              </a:solidFill>
              <a:latin typeface="+mn-ea"/>
            </a:endParaRPr>
          </a:p>
        </p:txBody>
      </p:sp>
      <p:sp>
        <p:nvSpPr>
          <p:cNvPr id="35" name="TextBox 99">
            <a:extLst>
              <a:ext uri="{FF2B5EF4-FFF2-40B4-BE49-F238E27FC236}">
                <a16:creationId xmlns:a16="http://schemas.microsoft.com/office/drawing/2014/main" id="{25EA9E71-B2E0-D94D-33F2-7966E0C3191B}"/>
              </a:ext>
            </a:extLst>
          </p:cNvPr>
          <p:cNvSpPr txBox="1"/>
          <p:nvPr/>
        </p:nvSpPr>
        <p:spPr>
          <a:xfrm>
            <a:off x="2763729" y="4262526"/>
            <a:ext cx="1717412" cy="40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b="1" dirty="0">
                <a:solidFill>
                  <a:srgbClr val="17375D"/>
                </a:solidFill>
                <a:latin typeface="+mn-ea"/>
                <a:cs typeface="Arial" panose="020B0604020202020204" pitchFamily="34" charset="0"/>
              </a:rPr>
              <a:t>STEP G</a:t>
            </a:r>
          </a:p>
        </p:txBody>
      </p:sp>
      <p:sp>
        <p:nvSpPr>
          <p:cNvPr id="36" name="TextBox 100">
            <a:extLst>
              <a:ext uri="{FF2B5EF4-FFF2-40B4-BE49-F238E27FC236}">
                <a16:creationId xmlns:a16="http://schemas.microsoft.com/office/drawing/2014/main" id="{76FFCAD4-AFB1-1B96-0F88-21E4B5A5286C}"/>
              </a:ext>
            </a:extLst>
          </p:cNvPr>
          <p:cNvSpPr txBox="1"/>
          <p:nvPr/>
        </p:nvSpPr>
        <p:spPr>
          <a:xfrm>
            <a:off x="2763729" y="4680539"/>
            <a:ext cx="1717412" cy="265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ko-KR" altLang="en-US" sz="1000" dirty="0">
                <a:latin typeface="+mn-ea"/>
                <a:cs typeface="Arial" panose="020B0604020202020204" pitchFamily="34" charset="0"/>
              </a:rPr>
              <a:t>인증키를 통하여 </a:t>
            </a:r>
            <a:r>
              <a:rPr lang="en-US" altLang="ko-KR" sz="1000" dirty="0">
                <a:latin typeface="+mn-ea"/>
                <a:cs typeface="Arial" panose="020B0604020202020204" pitchFamily="34" charset="0"/>
              </a:rPr>
              <a:t>API </a:t>
            </a:r>
            <a:r>
              <a:rPr lang="ko-KR" altLang="en-US" sz="1000" dirty="0">
                <a:latin typeface="+mn-ea"/>
                <a:cs typeface="Arial" panose="020B0604020202020204" pitchFamily="34" charset="0"/>
              </a:rPr>
              <a:t>호출</a:t>
            </a:r>
            <a:endParaRPr lang="en-US" sz="10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37" name="Rectangle 122">
            <a:extLst>
              <a:ext uri="{FF2B5EF4-FFF2-40B4-BE49-F238E27FC236}">
                <a16:creationId xmlns:a16="http://schemas.microsoft.com/office/drawing/2014/main" id="{A502B2C8-CEFD-3595-9A8A-0533D3A4033A}"/>
              </a:ext>
            </a:extLst>
          </p:cNvPr>
          <p:cNvSpPr/>
          <p:nvPr/>
        </p:nvSpPr>
        <p:spPr>
          <a:xfrm>
            <a:off x="2841826" y="4611975"/>
            <a:ext cx="443193" cy="37784"/>
          </a:xfrm>
          <a:prstGeom prst="rect">
            <a:avLst/>
          </a:prstGeom>
          <a:solidFill>
            <a:srgbClr val="17375D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83240" tIns="83240" rIns="83240" bIns="83240" numCol="1" spcCol="1270" anchor="ctr" anchorCtr="0">
            <a:noAutofit/>
          </a:bodyPr>
          <a:lstStyle/>
          <a:p>
            <a:pPr algn="ctr" defTabSz="288925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>
              <a:latin typeface="+mn-ea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13DD57A-3480-5ABD-1F9B-ADD4387AB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79" y="5258821"/>
            <a:ext cx="9001001" cy="86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5" rIns="91432" bIns="45715">
            <a:spAutoFit/>
          </a:bodyPr>
          <a:lstStyle/>
          <a:p>
            <a:pPr marL="0" indent="0" latinLnBrk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5.2 Open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 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API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테스트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/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운영 환경 제공 레벨</a:t>
            </a:r>
            <a:b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</a:b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일반 개발자 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API 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호출 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Syntax 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테스트를 위한 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API 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 제공 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추후 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Virtual 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엘리베이터 서비스 제공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b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비즈니스 협약 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3rd Party : 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앱 개발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테스트를 위한 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HW 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기반 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 Simulator 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제공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실제 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Site 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연동을 통한 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3rd Party 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 운영 환경 지원</a:t>
            </a:r>
          </a:p>
        </p:txBody>
      </p:sp>
      <p:sp>
        <p:nvSpPr>
          <p:cNvPr id="42" name="슬라이드 번호 개체 틀 41">
            <a:extLst>
              <a:ext uri="{FF2B5EF4-FFF2-40B4-BE49-F238E27FC236}">
                <a16:creationId xmlns:a16="http://schemas.microsoft.com/office/drawing/2014/main" id="{AA1133ED-9DB2-E6AB-38D1-2732551DC5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4723B-09EE-49B9-9A5C-1C0F1F56A195}" type="slidenum">
              <a:rPr lang="ko-KR" altLang="en-US" smtClean="0">
                <a:latin typeface="맑은 고딕" panose="020B0503020000020004" pitchFamily="50" charset="-127"/>
              </a:rPr>
              <a:pPr>
                <a:defRPr/>
              </a:pPr>
              <a:t>9</a:t>
            </a:fld>
            <a:r>
              <a:rPr lang="en-US" altLang="ko-KR">
                <a:latin typeface="맑은 고딕" panose="020B0503020000020004" pitchFamily="50" charset="-127"/>
              </a:rPr>
              <a:t>/12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2158520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</TotalTime>
  <Words>2079</Words>
  <Application>Microsoft Office PowerPoint</Application>
  <PresentationFormat>A4 용지(210x297mm)</PresentationFormat>
  <Paragraphs>400</Paragraphs>
  <Slides>12</Slides>
  <Notes>1</Notes>
  <HiddenSlides>0</HiddenSlides>
  <MMClips>0</MMClips>
  <ScaleCrop>false</ScaleCrop>
  <HeadingPairs>
    <vt:vector size="8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  <vt:variant>
        <vt:lpstr>재구성한 쇼</vt:lpstr>
      </vt:variant>
      <vt:variant>
        <vt:i4>6</vt:i4>
      </vt:variant>
    </vt:vector>
  </HeadingPairs>
  <TitlesOfParts>
    <vt:vector size="23" baseType="lpstr">
      <vt:lpstr>맑은 고딕</vt:lpstr>
      <vt:lpstr>Wingdings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재구성한 쇼 1</vt:lpstr>
      <vt:lpstr>재구성한 쇼 2</vt:lpstr>
      <vt:lpstr>재구성한 쇼 3</vt:lpstr>
      <vt:lpstr>재구성한 쇼 4</vt:lpstr>
      <vt:lpstr>재구성한 쇼 5</vt:lpstr>
      <vt:lpstr>재구성한 쇼 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이홍창/LEE HONG CHANG</cp:lastModifiedBy>
  <cp:revision>50</cp:revision>
  <dcterms:modified xsi:type="dcterms:W3CDTF">2022-10-17T05:05:56Z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fd51960-f5ab-455f-8de0-bc0d6c02aaf3_Enabled">
    <vt:lpwstr>true</vt:lpwstr>
  </property>
  <property fmtid="{D5CDD505-2E9C-101B-9397-08002B2CF9AE}" pid="3" name="MSIP_Label_1fd51960-f5ab-455f-8de0-bc0d6c02aaf3_SetDate">
    <vt:lpwstr>2022-10-17T06:04:45Z</vt:lpwstr>
  </property>
  <property fmtid="{D5CDD505-2E9C-101B-9397-08002B2CF9AE}" pid="4" name="MSIP_Label_1fd51960-f5ab-455f-8de0-bc0d6c02aaf3_Method">
    <vt:lpwstr>Standard</vt:lpwstr>
  </property>
  <property fmtid="{D5CDD505-2E9C-101B-9397-08002B2CF9AE}" pid="5" name="MSIP_Label_1fd51960-f5ab-455f-8de0-bc0d6c02aaf3_Name">
    <vt:lpwstr>Public</vt:lpwstr>
  </property>
  <property fmtid="{D5CDD505-2E9C-101B-9397-08002B2CF9AE}" pid="6" name="MSIP_Label_1fd51960-f5ab-455f-8de0-bc0d6c02aaf3_SiteId">
    <vt:lpwstr>f8d5ac98-8fa9-4355-8cd9-84f322fb0a78</vt:lpwstr>
  </property>
  <property fmtid="{D5CDD505-2E9C-101B-9397-08002B2CF9AE}" pid="7" name="MSIP_Label_1fd51960-f5ab-455f-8de0-bc0d6c02aaf3_ActionId">
    <vt:lpwstr>8cdc629c-ad4a-4c08-b622-1925703fc87c</vt:lpwstr>
  </property>
  <property fmtid="{D5CDD505-2E9C-101B-9397-08002B2CF9AE}" pid="8" name="MSIP_Label_1fd51960-f5ab-455f-8de0-bc0d6c02aaf3_ContentBits">
    <vt:lpwstr>0</vt:lpwstr>
  </property>
</Properties>
</file>